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5"/>
  </p:notesMasterIdLst>
  <p:sldIdLst>
    <p:sldId id="256" r:id="rId2"/>
    <p:sldId id="326" r:id="rId3"/>
    <p:sldId id="329" r:id="rId4"/>
    <p:sldId id="330" r:id="rId5"/>
    <p:sldId id="327" r:id="rId6"/>
    <p:sldId id="332" r:id="rId7"/>
    <p:sldId id="260" r:id="rId8"/>
    <p:sldId id="261" r:id="rId9"/>
    <p:sldId id="264" r:id="rId10"/>
    <p:sldId id="262" r:id="rId11"/>
    <p:sldId id="265" r:id="rId12"/>
    <p:sldId id="338" r:id="rId13"/>
    <p:sldId id="266" r:id="rId14"/>
    <p:sldId id="267" r:id="rId15"/>
    <p:sldId id="268" r:id="rId16"/>
    <p:sldId id="278" r:id="rId17"/>
    <p:sldId id="344" r:id="rId18"/>
    <p:sldId id="339" r:id="rId19"/>
    <p:sldId id="340" r:id="rId20"/>
    <p:sldId id="280" r:id="rId21"/>
    <p:sldId id="281" r:id="rId22"/>
    <p:sldId id="286" r:id="rId23"/>
    <p:sldId id="288" r:id="rId24"/>
    <p:sldId id="343" r:id="rId25"/>
    <p:sldId id="342" r:id="rId26"/>
    <p:sldId id="341" r:id="rId27"/>
    <p:sldId id="287" r:id="rId28"/>
    <p:sldId id="345" r:id="rId29"/>
    <p:sldId id="346" r:id="rId30"/>
    <p:sldId id="347" r:id="rId31"/>
    <p:sldId id="348" r:id="rId32"/>
    <p:sldId id="349" r:id="rId33"/>
    <p:sldId id="337" r:id="rId34"/>
    <p:sldId id="292" r:id="rId35"/>
    <p:sldId id="353" r:id="rId36"/>
    <p:sldId id="318" r:id="rId37"/>
    <p:sldId id="293" r:id="rId38"/>
    <p:sldId id="294" r:id="rId39"/>
    <p:sldId id="296" r:id="rId40"/>
    <p:sldId id="298" r:id="rId41"/>
    <p:sldId id="321" r:id="rId42"/>
    <p:sldId id="299" r:id="rId43"/>
    <p:sldId id="356" r:id="rId44"/>
    <p:sldId id="304" r:id="rId45"/>
    <p:sldId id="313" r:id="rId46"/>
    <p:sldId id="316" r:id="rId47"/>
    <p:sldId id="314" r:id="rId48"/>
    <p:sldId id="305" r:id="rId49"/>
    <p:sldId id="306" r:id="rId50"/>
    <p:sldId id="307" r:id="rId51"/>
    <p:sldId id="302" r:id="rId52"/>
    <p:sldId id="320" r:id="rId53"/>
    <p:sldId id="308" r:id="rId54"/>
    <p:sldId id="309" r:id="rId55"/>
    <p:sldId id="303" r:id="rId56"/>
    <p:sldId id="317" r:id="rId57"/>
    <p:sldId id="311" r:id="rId58"/>
    <p:sldId id="331" r:id="rId59"/>
    <p:sldId id="352" r:id="rId60"/>
    <p:sldId id="354" r:id="rId61"/>
    <p:sldId id="355" r:id="rId62"/>
    <p:sldId id="351" r:id="rId63"/>
    <p:sldId id="335" r:id="rId64"/>
  </p:sldIdLst>
  <p:sldSz cx="12192000" cy="6858000"/>
  <p:notesSz cx="6858000" cy="9144000"/>
  <p:custDataLst>
    <p:tags r:id="rId6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gun Adebali" initials="OA" lastIdx="1" clrIdx="0">
    <p:extLst>
      <p:ext uri="{19B8F6BF-5375-455C-9EA6-DF929625EA0E}">
        <p15:presenceInfo xmlns:p15="http://schemas.microsoft.com/office/powerpoint/2012/main" userId="a49e8cc35f456f8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7F7"/>
    <a:srgbClr val="333733"/>
    <a:srgbClr val="49191C"/>
    <a:srgbClr val="313131"/>
    <a:srgbClr val="EC023A"/>
    <a:srgbClr val="580C0A"/>
    <a:srgbClr val="47211B"/>
    <a:srgbClr val="FD033F"/>
    <a:srgbClr val="EA1404"/>
    <a:srgbClr val="31FF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13" autoAdjust="0"/>
    <p:restoredTop sz="94533" autoAdjust="0"/>
  </p:normalViewPr>
  <p:slideViewPr>
    <p:cSldViewPr snapToGrid="0">
      <p:cViewPr>
        <p:scale>
          <a:sx n="50" d="100"/>
          <a:sy n="50" d="100"/>
        </p:scale>
        <p:origin x="1482" y="6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EDF1A6-16DD-45A2-9536-20A45F82E37F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BD47BD-A1DB-4C88-A6B6-88ACDCE43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383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Protein_domain#cite_note-35" TargetMode="External"/><Relationship Id="rId13" Type="http://schemas.openxmlformats.org/officeDocument/2006/relationships/hyperlink" Target="http://en.wikipedia.org/wiki/Protein_domain#cite_note-Henikoff1997-37" TargetMode="External"/><Relationship Id="rId3" Type="http://schemas.openxmlformats.org/officeDocument/2006/relationships/hyperlink" Target="http://en.wikipedia.org/wiki/Protein_domain#cite_note-25" TargetMode="External"/><Relationship Id="rId7" Type="http://schemas.openxmlformats.org/officeDocument/2006/relationships/hyperlink" Target="http://en.wikipedia.org/wiki/Protein_domain#cite_note-Garel1992-28" TargetMode="External"/><Relationship Id="rId12" Type="http://schemas.openxmlformats.org/officeDocument/2006/relationships/hyperlink" Target="http://en.wikipedia.org/wiki/GAR_transformylase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Protein_domain#cite_note-Wheelan2000-27" TargetMode="External"/><Relationship Id="rId11" Type="http://schemas.openxmlformats.org/officeDocument/2006/relationships/hyperlink" Target="http://en.wikipedia.org/wiki/AIR_synthetase" TargetMode="External"/><Relationship Id="rId5" Type="http://schemas.openxmlformats.org/officeDocument/2006/relationships/hyperlink" Target="http://en.wikipedia.org/wiki/Protein_domain#cite_note-Islam1995-26" TargetMode="External"/><Relationship Id="rId10" Type="http://schemas.openxmlformats.org/officeDocument/2006/relationships/hyperlink" Target="http://en.wikipedia.org/wiki/Phosphoribosylamine-glycine_ligase" TargetMode="External"/><Relationship Id="rId4" Type="http://schemas.openxmlformats.org/officeDocument/2006/relationships/hyperlink" Target="http://en.wikipedia.org/wiki/Protein_domain#cite_note-Jones1998-16" TargetMode="External"/><Relationship Id="rId9" Type="http://schemas.openxmlformats.org/officeDocument/2006/relationships/hyperlink" Target="http://en.wikipedia.org/wiki/Protein_domain#cite_note-36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Introduce myself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D47BD-A1DB-4C88-A6B6-88ACDCE4332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52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0EF52F-0D04-4019-B0E2-B28E45AFDE5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968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0EF52F-0D04-4019-B0E2-B28E45AFDE5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329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0EF52F-0D04-4019-B0E2-B28E45AFDE5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67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Risk</a:t>
            </a:r>
            <a:r>
              <a:rPr lang="en-US" baseline="0" dirty="0" smtClean="0"/>
              <a:t> Map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D47BD-A1DB-4C88-A6B6-88ACDCE4332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115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white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Automating </a:t>
            </a:r>
            <a:r>
              <a:rPr lang="en-US" sz="1200" dirty="0" err="1" smtClean="0">
                <a:solidFill>
                  <a:prstClr val="white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orthology</a:t>
            </a:r>
            <a:r>
              <a:rPr lang="en-US" sz="1200" dirty="0" smtClean="0">
                <a:solidFill>
                  <a:prstClr val="white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/</a:t>
            </a:r>
            <a:r>
              <a:rPr lang="en-US" sz="1200" dirty="0" err="1" smtClean="0">
                <a:solidFill>
                  <a:prstClr val="white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paralogy</a:t>
            </a:r>
            <a:r>
              <a:rPr lang="en-US" sz="1200" dirty="0" smtClean="0">
                <a:solidFill>
                  <a:prstClr val="white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 distinction.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white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Resolving </a:t>
            </a:r>
            <a:r>
              <a:rPr lang="en-US" sz="1200" dirty="0" err="1" smtClean="0">
                <a:solidFill>
                  <a:prstClr val="white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orthology</a:t>
            </a:r>
            <a:r>
              <a:rPr lang="en-US" sz="1200" dirty="0" smtClean="0">
                <a:solidFill>
                  <a:prstClr val="white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 sets for each human gene.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white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Building well-constructed MSA with functional </a:t>
            </a:r>
            <a:r>
              <a:rPr lang="en-US" sz="1200" dirty="0" err="1" smtClean="0">
                <a:solidFill>
                  <a:prstClr val="white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orthologs</a:t>
            </a:r>
            <a:r>
              <a:rPr lang="en-US" sz="1200" dirty="0" smtClean="0">
                <a:solidFill>
                  <a:prstClr val="white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 of each human gene.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white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Machine learning application and optimization on SAVER algorithm.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D47BD-A1DB-4C88-A6B6-88ACDCE4332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349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 smtClean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“DNA is like a computer program but far, far more advanced than any software ever created.”</a:t>
            </a:r>
          </a:p>
          <a:p>
            <a:pPr algn="r"/>
            <a:endParaRPr lang="en-US" sz="1200" dirty="0" smtClean="0">
              <a:solidFill>
                <a:schemeClr val="bg1"/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  <a:p>
            <a:pPr algn="r"/>
            <a:r>
              <a:rPr lang="en-US" sz="1200" dirty="0" smtClean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Bill Gates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D47BD-A1DB-4C88-A6B6-88ACDCE433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50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D47BD-A1DB-4C88-A6B6-88ACDCE433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029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7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Domains have limits on size.</a:t>
            </a:r>
            <a:r>
              <a:rPr lang="en-US" sz="7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[25]</a:t>
            </a:r>
            <a:r>
              <a:rPr lang="en-US" sz="7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size of individual structural domains varies from 36 residues in E-selectin to 692 residues in lipoxygenase-1,</a:t>
            </a:r>
            <a:r>
              <a:rPr lang="en-US" sz="7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[16]</a:t>
            </a:r>
            <a:r>
              <a:rPr lang="en-US" sz="7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but the majority, 90%, have less than 200 residues</a:t>
            </a:r>
            <a:r>
              <a:rPr lang="en-US" sz="7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[26]</a:t>
            </a:r>
            <a:r>
              <a:rPr lang="en-US" sz="7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with an average of approximately 100 residues.</a:t>
            </a:r>
            <a:r>
              <a:rPr lang="en-US" sz="7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[27]</a:t>
            </a:r>
            <a:r>
              <a:rPr lang="en-US" sz="7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Very short domains, less than 40 residues, are often </a:t>
            </a:r>
            <a:r>
              <a:rPr lang="en-US" sz="7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stabilised</a:t>
            </a:r>
            <a:r>
              <a:rPr lang="en-US" sz="7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metal ions or disulfide bonds. Larger domains, greater than 300 residues, are likely to consist of multiple hydrophobic cores.</a:t>
            </a:r>
            <a:r>
              <a:rPr lang="en-US" sz="7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[28]</a:t>
            </a:r>
            <a:endParaRPr lang="en-US" sz="7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7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7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majority of genomic proteins, two-thirds in unicellular organisms and more than 80% in </a:t>
            </a:r>
            <a:r>
              <a:rPr lang="en-US" sz="7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metazoa</a:t>
            </a:r>
            <a:r>
              <a:rPr lang="en-US" sz="7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are </a:t>
            </a:r>
            <a:r>
              <a:rPr lang="en-US" sz="7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multidomain</a:t>
            </a:r>
            <a:r>
              <a:rPr lang="en-US" sz="7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proteins created as a result of gene duplication events.</a:t>
            </a:r>
            <a:r>
              <a:rPr lang="en-US" sz="7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[35]</a:t>
            </a:r>
            <a:r>
              <a:rPr lang="en-US" sz="7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Many domains in </a:t>
            </a:r>
            <a:r>
              <a:rPr lang="en-US" sz="7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multidomain</a:t>
            </a:r>
            <a:r>
              <a:rPr lang="en-US" sz="7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structures could have once existed as independent proteins. More and more domains in eukaryotic </a:t>
            </a:r>
            <a:r>
              <a:rPr lang="en-US" sz="7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multidomain</a:t>
            </a:r>
            <a:r>
              <a:rPr lang="en-US" sz="7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proteins can be found as independent proteins in prokaryotes.</a:t>
            </a:r>
            <a:r>
              <a:rPr lang="en-US" sz="7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[36]</a:t>
            </a:r>
            <a:r>
              <a:rPr lang="en-US" sz="7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example, vertebrates have a multi-enzyme polypeptide containing the </a:t>
            </a:r>
            <a:r>
              <a:rPr lang="en-US" sz="7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Phosphoribosylamine-glycine ligase"/>
              </a:rPr>
              <a:t>GAR </a:t>
            </a:r>
            <a:r>
              <a:rPr lang="en-US" sz="7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Phosphoribosylamine-glycine ligase"/>
              </a:rPr>
              <a:t>synthetase</a:t>
            </a:r>
            <a:r>
              <a:rPr lang="en-US" sz="7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7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AIR synthetase"/>
              </a:rPr>
              <a:t>AIR </a:t>
            </a:r>
            <a:r>
              <a:rPr lang="en-US" sz="7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AIR synthetase"/>
              </a:rPr>
              <a:t>synthetase</a:t>
            </a:r>
            <a:r>
              <a:rPr lang="en-US" sz="7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7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GAR transformylase"/>
              </a:rPr>
              <a:t>GAR </a:t>
            </a:r>
            <a:r>
              <a:rPr lang="en-US" sz="7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GAR transformylase"/>
              </a:rPr>
              <a:t>transformylase</a:t>
            </a:r>
            <a:r>
              <a:rPr lang="en-US" sz="7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modules (GARs-AIRs-</a:t>
            </a:r>
            <a:r>
              <a:rPr lang="en-US" sz="7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GARt</a:t>
            </a:r>
            <a:r>
              <a:rPr lang="en-US" sz="7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GAR: </a:t>
            </a:r>
            <a:r>
              <a:rPr lang="en-US" sz="7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glycinamide</a:t>
            </a:r>
            <a:r>
              <a:rPr lang="en-US" sz="7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ribonucleotide </a:t>
            </a:r>
            <a:r>
              <a:rPr lang="en-US" sz="7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synthetase</a:t>
            </a:r>
            <a:r>
              <a:rPr lang="en-US" sz="7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7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transferase</a:t>
            </a:r>
            <a:r>
              <a:rPr lang="en-US" sz="7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AIR: </a:t>
            </a:r>
            <a:r>
              <a:rPr lang="en-US" sz="7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aminoimidazole</a:t>
            </a:r>
            <a:r>
              <a:rPr lang="en-US" sz="7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ribonucleotide </a:t>
            </a:r>
            <a:r>
              <a:rPr lang="en-US" sz="7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synthetase</a:t>
            </a:r>
            <a:r>
              <a:rPr lang="en-US" sz="7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In insects, the polypeptide appears as GARs-(AIRs)2-GARt, in yeast GARs-AIRs is encoded separately from </a:t>
            </a:r>
            <a:r>
              <a:rPr lang="en-US" sz="7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GARt</a:t>
            </a:r>
            <a:r>
              <a:rPr lang="en-US" sz="7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in bacteria each domain is encoded separately.</a:t>
            </a:r>
            <a:r>
              <a:rPr lang="en-US" sz="7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3"/>
              </a:rPr>
              <a:t>[37]</a:t>
            </a:r>
            <a:endParaRPr lang="en-US" sz="7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7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700" dirty="0" smtClean="0"/>
              <a:t>http://cdvist.utk.edu/codost_out/20150116084741976125.html</a:t>
            </a:r>
            <a:endParaRPr lang="en-US" sz="7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0EF52F-0D04-4019-B0E2-B28E45AFDE5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541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0EF52F-0D04-4019-B0E2-B28E45AFDE5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2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 representative proteins from the human genome are shown: (1) a tyrosine kinase (GI: 307508) has a comprehensive coverage by five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Pfam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domains (shown as colored rectangles with their respective names). Sequence regions that are less than 50 aa long are shown as grey lines; (2) a hypothetical protein (GI: 341913853) has no matches to any known protein domain or region and is considered part of “dark matter” (shown as a black line with a question mark above); (3) a leucine-rich repeat-containing protein is characterized only partly by a match to the LLR_8 (leucine-rich repeat) domain; however two large portions of its sequence (90% of total amino acid residues) show no matches to any domain or region, and therefore should be considered a part of “dark matter” (black lines with question marks above).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0EF52F-0D04-4019-B0E2-B28E45AFDE5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74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0EF52F-0D04-4019-B0E2-B28E45AFDE5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985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0EF52F-0D04-4019-B0E2-B28E45AFDE5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5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0EF52F-0D04-4019-B0E2-B28E45AFDE5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408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D93DC-456B-4B2F-9714-AF4215991C80}" type="datetime1">
              <a:rPr lang="en-US" smtClean="0"/>
              <a:t>3/23/2016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Ogun Adebali - Dissertation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0405-1AE8-40EE-A6DB-EBA9F1D23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AF417-9CD9-41F3-920C-EBCAA480EA9E}" type="datetime1">
              <a:rPr lang="en-US" smtClean="0"/>
              <a:t>3/23/2016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Ogun Adebali - Dissertation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0405-1AE8-40EE-A6DB-EBA9F1D23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968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54FE-CEFD-4199-A661-24BA8270EA78}" type="datetime1">
              <a:rPr lang="en-US" smtClean="0"/>
              <a:t>3/23/2016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Ogun Adebali - Dissertation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0405-1AE8-40EE-A6DB-EBA9F1D23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92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67369-0828-477E-9442-AE42A7B59F11}" type="datetime1">
              <a:rPr lang="en-US" smtClean="0"/>
              <a:t>3/23/2016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Ogun Adebali - Dissertation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0405-1AE8-40EE-A6DB-EBA9F1D23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360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C76B-4209-452E-BCA4-006A8AA3DE4C}" type="datetime1">
              <a:rPr lang="en-US" smtClean="0"/>
              <a:t>3/23/2016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Ogun Adebali - Dissertation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0405-1AE8-40EE-A6DB-EBA9F1D23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99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A6AC-E0ED-40F3-820A-01245E7BC9CC}" type="datetime1">
              <a:rPr lang="en-US" smtClean="0"/>
              <a:t>3/23/2016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Ogun Adebali - Dissertation Defense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0405-1AE8-40EE-A6DB-EBA9F1D23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42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A46C3-892F-419B-A716-BAAC3FE83155}" type="datetime1">
              <a:rPr lang="en-US" smtClean="0"/>
              <a:t>3/23/2016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Ogun Adebali - Dissertation Defense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0405-1AE8-40EE-A6DB-EBA9F1D23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48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80506-E35A-48C3-BC2D-36E13D56F035}" type="datetime1">
              <a:rPr lang="en-US" smtClean="0"/>
              <a:t>3/23/2016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Ogun Adebali - Dissertation Defense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0405-1AE8-40EE-A6DB-EBA9F1D23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646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711A-A94E-421F-A98A-DAED1FAF40F7}" type="datetime1">
              <a:rPr lang="en-US" smtClean="0"/>
              <a:t>3/23/2016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Ogun Adebali - Dissertation Defense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0405-1AE8-40EE-A6DB-EBA9F1D23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5807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629F8-984A-4BBA-8717-D9440736655F}" type="datetime1">
              <a:rPr lang="en-US" smtClean="0"/>
              <a:t>3/23/2016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Ogun Adebali - Dissertation Defense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0405-1AE8-40EE-A6DB-EBA9F1D23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549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4CFB5-4BE2-498E-8F0D-E6DC88B64C39}" type="datetime1">
              <a:rPr lang="en-US" smtClean="0"/>
              <a:t>3/23/2016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Ogun Adebali - Dissertation Defense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0405-1AE8-40EE-A6DB-EBA9F1D23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98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FDFB20-9539-45C3-BB7F-D0E9B390CA63}" type="datetime1">
              <a:rPr lang="en-US" smtClean="0"/>
              <a:t>3/23/2016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Ogun Adebali - Dissertation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E0405-1AE8-40EE-A6DB-EBA9F1D23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800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47.png"/><Relationship Id="rId7" Type="http://schemas.openxmlformats.org/officeDocument/2006/relationships/image" Target="../media/image51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7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sz="4000" dirty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Applications of E</a:t>
            </a:r>
            <a:r>
              <a:rPr lang="en-CA" sz="4000" dirty="0" smtClean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volutionary Protein Bioinformatics in </a:t>
            </a:r>
            <a:r>
              <a:rPr lang="en-CA" sz="4000" dirty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Basic </a:t>
            </a:r>
            <a:r>
              <a:rPr lang="en-CA" sz="4000" dirty="0" smtClean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and Biomedical Research</a:t>
            </a:r>
            <a:endParaRPr lang="en-US" sz="4000" dirty="0">
              <a:solidFill>
                <a:schemeClr val="bg1"/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51338"/>
            <a:ext cx="9144000" cy="1655762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Ogun Adebali</a:t>
            </a:r>
          </a:p>
          <a:p>
            <a:r>
              <a:rPr lang="en-US" b="1" dirty="0" smtClean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March 2016</a:t>
            </a:r>
          </a:p>
        </p:txBody>
      </p:sp>
    </p:spTree>
    <p:extLst>
      <p:ext uri="{BB962C8B-B14F-4D97-AF65-F5344CB8AC3E}">
        <p14:creationId xmlns:p14="http://schemas.microsoft.com/office/powerpoint/2010/main" val="25450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HMM-HMM search</a:t>
            </a:r>
            <a:endParaRPr lang="en-US" dirty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607820" y="1854200"/>
            <a:ext cx="2560320" cy="0"/>
          </a:xfrm>
          <a:prstGeom prst="line">
            <a:avLst/>
          </a:prstGeom>
          <a:ln w="34925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796119" y="4432300"/>
            <a:ext cx="0" cy="5207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211775" y="4993738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Alignment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2776576" y="5486400"/>
            <a:ext cx="0" cy="5207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88653" y="6130430"/>
            <a:ext cx="793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Profile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170869" y="2119868"/>
            <a:ext cx="5328231" cy="2490233"/>
            <a:chOff x="170869" y="2119868"/>
            <a:chExt cx="5328231" cy="2490233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1541359" y="2806700"/>
              <a:ext cx="2560320" cy="0"/>
            </a:xfrm>
            <a:prstGeom prst="line">
              <a:avLst/>
            </a:prstGeom>
            <a:ln w="349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541359" y="2964744"/>
              <a:ext cx="2560320" cy="0"/>
            </a:xfrm>
            <a:prstGeom prst="line">
              <a:avLst/>
            </a:prstGeom>
            <a:ln w="349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1541359" y="3280832"/>
              <a:ext cx="2560320" cy="0"/>
            </a:xfrm>
            <a:prstGeom prst="line">
              <a:avLst/>
            </a:prstGeom>
            <a:ln w="349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706459" y="3596920"/>
              <a:ext cx="2832100" cy="0"/>
            </a:xfrm>
            <a:prstGeom prst="line">
              <a:avLst/>
            </a:prstGeom>
            <a:ln w="349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033359" y="3913008"/>
              <a:ext cx="2832100" cy="0"/>
            </a:xfrm>
            <a:prstGeom prst="line">
              <a:avLst/>
            </a:prstGeom>
            <a:ln w="349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706459" y="3122788"/>
              <a:ext cx="1656080" cy="0"/>
            </a:xfrm>
            <a:prstGeom prst="line">
              <a:avLst/>
            </a:prstGeom>
            <a:ln w="349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074759" y="3438876"/>
              <a:ext cx="1656080" cy="0"/>
            </a:xfrm>
            <a:prstGeom prst="line">
              <a:avLst/>
            </a:prstGeom>
            <a:ln w="349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706459" y="3754964"/>
              <a:ext cx="1656080" cy="0"/>
            </a:xfrm>
            <a:prstGeom prst="line">
              <a:avLst/>
            </a:prstGeom>
            <a:ln w="349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541359" y="4071052"/>
              <a:ext cx="2705100" cy="0"/>
            </a:xfrm>
            <a:prstGeom prst="line">
              <a:avLst/>
            </a:prstGeom>
            <a:ln w="349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541359" y="4229100"/>
              <a:ext cx="2705100" cy="0"/>
            </a:xfrm>
            <a:prstGeom prst="line">
              <a:avLst/>
            </a:prstGeom>
            <a:ln w="349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2834219" y="2139434"/>
              <a:ext cx="0" cy="520700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170869" y="2119868"/>
              <a:ext cx="25312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Search similar sequences</a:t>
              </a:r>
              <a:endParaRPr lang="en-US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368300" y="2529939"/>
              <a:ext cx="5130800" cy="2080162"/>
            </a:xfrm>
            <a:prstGeom prst="roundRect">
              <a:avLst/>
            </a:prstGeom>
            <a:solidFill>
              <a:schemeClr val="accent3">
                <a:lumMod val="5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63717" y="2601644"/>
              <a:ext cx="15616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sequence DB</a:t>
              </a:r>
              <a:endParaRPr lang="en-US" b="1" dirty="0"/>
            </a:p>
          </p:txBody>
        </p:sp>
      </p:grpSp>
      <p:sp>
        <p:nvSpPr>
          <p:cNvPr id="32" name="U-Turn Arrow 31"/>
          <p:cNvSpPr/>
          <p:nvPr/>
        </p:nvSpPr>
        <p:spPr>
          <a:xfrm rot="16200000" flipV="1">
            <a:off x="3182690" y="3652590"/>
            <a:ext cx="2889960" cy="2530260"/>
          </a:xfrm>
          <a:prstGeom prst="uturnArrow">
            <a:avLst>
              <a:gd name="adj1" fmla="val 25000"/>
              <a:gd name="adj2" fmla="val 1618"/>
              <a:gd name="adj3" fmla="val 6486"/>
              <a:gd name="adj4" fmla="val 39814"/>
              <a:gd name="adj5" fmla="val 3415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497162" y="4501809"/>
            <a:ext cx="14535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Search new sequences </a:t>
            </a:r>
          </a:p>
          <a:p>
            <a:pPr algn="ctr"/>
            <a:r>
              <a:rPr lang="en-US" dirty="0" smtClean="0"/>
              <a:t>similar matching with the profile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8954553" y="1559511"/>
            <a:ext cx="793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Profile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9351200" y="2119868"/>
            <a:ext cx="0" cy="5207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944017" y="2691158"/>
            <a:ext cx="1249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profile DB</a:t>
            </a:r>
            <a:endParaRPr lang="en-US" b="1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026" y="3093415"/>
            <a:ext cx="1078464" cy="572764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426" y="3245815"/>
            <a:ext cx="1078464" cy="572764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826" y="3398215"/>
            <a:ext cx="1078464" cy="572764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226" y="3550615"/>
            <a:ext cx="1078464" cy="572764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9626" y="3703015"/>
            <a:ext cx="1078464" cy="572764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43" name="Rounded Rectangle 42"/>
          <p:cNvSpPr/>
          <p:nvPr/>
        </p:nvSpPr>
        <p:spPr>
          <a:xfrm>
            <a:off x="7828281" y="2492116"/>
            <a:ext cx="2903219" cy="2080162"/>
          </a:xfrm>
          <a:prstGeom prst="roundRect">
            <a:avLst/>
          </a:prstGeom>
          <a:solidFill>
            <a:schemeClr val="accent3">
              <a:lumMod val="5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9351200" y="4473038"/>
            <a:ext cx="0" cy="5207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313041" y="4997212"/>
            <a:ext cx="20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Domain assignment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167" y="2484193"/>
            <a:ext cx="5258291" cy="24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45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2" grpId="0" animBg="1"/>
      <p:bldP spid="33" grpId="0"/>
      <p:bldP spid="34" grpId="0"/>
      <p:bldP spid="37" grpId="0"/>
      <p:bldP spid="43" grpId="0" animBg="1"/>
      <p:bldP spid="4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The problems</a:t>
            </a:r>
            <a:endParaRPr lang="en-US" dirty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HMMER and RPSBLAST is specific</a:t>
            </a:r>
          </a:p>
          <a:p>
            <a:r>
              <a:rPr lang="en-US" dirty="0" err="1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HHsearch</a:t>
            </a:r>
            <a:r>
              <a:rPr lang="en-US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 is sensitive</a:t>
            </a:r>
          </a:p>
          <a:p>
            <a:pPr lvl="1"/>
            <a:r>
              <a:rPr lang="en-US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Produces false positives</a:t>
            </a:r>
          </a:p>
          <a:p>
            <a:pPr lvl="1"/>
            <a:r>
              <a:rPr lang="en-US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There is a need for model generation before searching.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31950" y="4108450"/>
            <a:ext cx="2641600" cy="298450"/>
            <a:chOff x="1631950" y="4108450"/>
            <a:chExt cx="2641600" cy="298450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1631950" y="4264025"/>
              <a:ext cx="2641600" cy="0"/>
            </a:xfrm>
            <a:prstGeom prst="line">
              <a:avLst/>
            </a:prstGeom>
            <a:ln w="317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1854200" y="4108450"/>
              <a:ext cx="889000" cy="298450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65000"/>
              </a:scheme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063875" y="4108450"/>
              <a:ext cx="889000" cy="298450"/>
            </a:xfrm>
            <a:prstGeom prst="rect">
              <a:avLst/>
            </a:prstGeom>
            <a:solidFill>
              <a:srgbClr val="C00000">
                <a:alpha val="65000"/>
              </a:srgb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</p:grpSp>
      <p:cxnSp>
        <p:nvCxnSpPr>
          <p:cNvPr id="17" name="Straight Connector 16"/>
          <p:cNvCxnSpPr/>
          <p:nvPr/>
        </p:nvCxnSpPr>
        <p:spPr>
          <a:xfrm>
            <a:off x="1631950" y="5170884"/>
            <a:ext cx="2641600" cy="0"/>
          </a:xfrm>
          <a:prstGeom prst="line">
            <a:avLst/>
          </a:prstGeom>
          <a:ln w="317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854200" y="5015309"/>
            <a:ext cx="889000" cy="298450"/>
          </a:xfrm>
          <a:prstGeom prst="rect">
            <a:avLst/>
          </a:prstGeom>
          <a:solidFill>
            <a:schemeClr val="accent2">
              <a:lumMod val="40000"/>
              <a:lumOff val="60000"/>
              <a:alpha val="65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063875" y="5015309"/>
            <a:ext cx="889000" cy="298450"/>
          </a:xfrm>
          <a:prstGeom prst="rect">
            <a:avLst/>
          </a:prstGeom>
          <a:solidFill>
            <a:srgbClr val="C00000">
              <a:alpha val="65000"/>
            </a:srgb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1631950" y="5793978"/>
            <a:ext cx="2641600" cy="0"/>
          </a:xfrm>
          <a:prstGeom prst="line">
            <a:avLst/>
          </a:prstGeom>
          <a:ln w="317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854200" y="5638403"/>
            <a:ext cx="889000" cy="298450"/>
          </a:xfrm>
          <a:prstGeom prst="rect">
            <a:avLst/>
          </a:prstGeom>
          <a:solidFill>
            <a:schemeClr val="accent2">
              <a:lumMod val="40000"/>
              <a:lumOff val="60000"/>
              <a:alpha val="65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063875" y="5638403"/>
            <a:ext cx="889000" cy="298450"/>
          </a:xfrm>
          <a:prstGeom prst="rect">
            <a:avLst/>
          </a:prstGeom>
          <a:solidFill>
            <a:srgbClr val="C00000">
              <a:alpha val="65000"/>
            </a:srgb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5870575" y="4108450"/>
            <a:ext cx="2641600" cy="298450"/>
            <a:chOff x="1631950" y="4108450"/>
            <a:chExt cx="2641600" cy="298450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1631950" y="4264025"/>
              <a:ext cx="2641600" cy="0"/>
            </a:xfrm>
            <a:prstGeom prst="line">
              <a:avLst/>
            </a:prstGeom>
            <a:ln w="317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1854200" y="4108450"/>
              <a:ext cx="889000" cy="298450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65000"/>
              </a:scheme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063875" y="4108450"/>
              <a:ext cx="889000" cy="298450"/>
            </a:xfrm>
            <a:prstGeom prst="rect">
              <a:avLst/>
            </a:prstGeom>
            <a:solidFill>
              <a:srgbClr val="C00000">
                <a:alpha val="65000"/>
              </a:srgb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</p:grpSp>
      <p:cxnSp>
        <p:nvCxnSpPr>
          <p:cNvPr id="36" name="Straight Connector 35"/>
          <p:cNvCxnSpPr/>
          <p:nvPr/>
        </p:nvCxnSpPr>
        <p:spPr>
          <a:xfrm>
            <a:off x="5870575" y="5020071"/>
            <a:ext cx="3911600" cy="0"/>
          </a:xfrm>
          <a:prstGeom prst="line">
            <a:avLst/>
          </a:prstGeom>
          <a:ln w="317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6092825" y="4864496"/>
            <a:ext cx="889000" cy="298450"/>
          </a:xfrm>
          <a:prstGeom prst="rect">
            <a:avLst/>
          </a:prstGeom>
          <a:solidFill>
            <a:schemeClr val="accent6">
              <a:lumMod val="40000"/>
              <a:lumOff val="60000"/>
              <a:alpha val="65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302500" y="4864496"/>
            <a:ext cx="889000" cy="298450"/>
          </a:xfrm>
          <a:prstGeom prst="rect">
            <a:avLst/>
          </a:prstGeom>
          <a:solidFill>
            <a:srgbClr val="C00000">
              <a:alpha val="65000"/>
            </a:srgb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6981825" y="5776516"/>
            <a:ext cx="1530350" cy="0"/>
          </a:xfrm>
          <a:prstGeom prst="line">
            <a:avLst/>
          </a:prstGeom>
          <a:ln w="317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8439150" y="4864099"/>
            <a:ext cx="889000" cy="298450"/>
          </a:xfrm>
          <a:prstGeom prst="rect">
            <a:avLst/>
          </a:prstGeom>
          <a:solidFill>
            <a:schemeClr val="accent4">
              <a:lumMod val="75000"/>
              <a:alpha val="65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302500" y="5620941"/>
            <a:ext cx="889000" cy="298450"/>
          </a:xfrm>
          <a:prstGeom prst="rect">
            <a:avLst/>
          </a:prstGeom>
          <a:solidFill>
            <a:srgbClr val="C00000">
              <a:alpha val="65000"/>
            </a:srgb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732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435" y="0"/>
            <a:ext cx="6079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2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The </a:t>
            </a:r>
            <a:r>
              <a:rPr lang="en-US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problems -2</a:t>
            </a:r>
            <a:endParaRPr lang="en-US" dirty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There is no server performing </a:t>
            </a:r>
            <a:r>
              <a:rPr lang="en-US" dirty="0" err="1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HHsearch</a:t>
            </a:r>
            <a:r>
              <a:rPr lang="en-US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 on batch requests.</a:t>
            </a:r>
          </a:p>
          <a:p>
            <a:r>
              <a:rPr lang="en-US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Current domain architecture visualization needs an improvement.</a:t>
            </a:r>
            <a:endParaRPr lang="en-US" dirty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5558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CDvist</a:t>
            </a:r>
            <a:endParaRPr lang="en-US" dirty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30185" b="17208"/>
          <a:stretch/>
        </p:blipFill>
        <p:spPr>
          <a:xfrm>
            <a:off x="0" y="2061028"/>
            <a:ext cx="12203459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2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99268" y="258538"/>
            <a:ext cx="7031865" cy="772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99268" y="1176748"/>
            <a:ext cx="7031865" cy="772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727323" y="1054398"/>
            <a:ext cx="1339403" cy="32197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799268" y="2579714"/>
            <a:ext cx="7031865" cy="772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27323" y="2457364"/>
            <a:ext cx="1339403" cy="32197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799268" y="2000191"/>
            <a:ext cx="3931920" cy="772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05373" y="2000190"/>
            <a:ext cx="1737360" cy="772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73639" y="2457364"/>
            <a:ext cx="800637" cy="32197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194757" y="4621430"/>
            <a:ext cx="1463040" cy="772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810868" y="5066182"/>
            <a:ext cx="7031865" cy="772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738923" y="4943832"/>
            <a:ext cx="1339403" cy="32197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285239" y="4943832"/>
            <a:ext cx="800637" cy="32197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717977" y="4943832"/>
            <a:ext cx="800637" cy="321972"/>
          </a:xfrm>
          <a:prstGeom prst="rect">
            <a:avLst/>
          </a:prstGeom>
          <a:solidFill>
            <a:srgbClr val="271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764459" y="1376370"/>
            <a:ext cx="0" cy="548640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9940488" y="1376370"/>
            <a:ext cx="0" cy="548640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950748" y="3897693"/>
            <a:ext cx="0" cy="548640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7229962" y="505758"/>
            <a:ext cx="0" cy="548640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366099" y="4943832"/>
            <a:ext cx="800637" cy="321972"/>
          </a:xfrm>
          <a:prstGeom prst="rect">
            <a:avLst/>
          </a:prstGeom>
          <a:solidFill>
            <a:srgbClr val="187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075563" y="3284755"/>
            <a:ext cx="2651760" cy="772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400799" y="2722859"/>
            <a:ext cx="0" cy="548640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799268" y="3743635"/>
            <a:ext cx="7031865" cy="772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727323" y="3621285"/>
            <a:ext cx="1339403" cy="32197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273639" y="3621285"/>
            <a:ext cx="800637" cy="32197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354499" y="3621285"/>
            <a:ext cx="800637" cy="321972"/>
          </a:xfrm>
          <a:prstGeom prst="rect">
            <a:avLst/>
          </a:prstGeom>
          <a:solidFill>
            <a:srgbClr val="187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9078326" y="4621430"/>
            <a:ext cx="1737360" cy="772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9947006" y="3897693"/>
            <a:ext cx="0" cy="548640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13103" y="543253"/>
            <a:ext cx="1598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HMMER3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7593" y="2473959"/>
            <a:ext cx="2854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RPSBLAST on CDD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79239" y="4398456"/>
            <a:ext cx="2924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/>
              <a:t>HHsearch</a:t>
            </a:r>
            <a:r>
              <a:rPr lang="en-US" sz="2800" b="1" dirty="0" smtClean="0"/>
              <a:t> on </a:t>
            </a:r>
            <a:r>
              <a:rPr lang="en-US" sz="2800" b="1" dirty="0" err="1" smtClean="0"/>
              <a:t>Pfam</a:t>
            </a:r>
            <a:endParaRPr lang="en-US" sz="2800" b="1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479239" y="5722461"/>
            <a:ext cx="2771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/>
              <a:t>HHsearch</a:t>
            </a:r>
            <a:r>
              <a:rPr lang="en-US" sz="2800" b="1" dirty="0" smtClean="0"/>
              <a:t> on PDB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239051" y="5965639"/>
            <a:ext cx="1463040" cy="772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6995042" y="5241902"/>
            <a:ext cx="0" cy="548640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3810868" y="6424520"/>
            <a:ext cx="7031865" cy="772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738923" y="6302170"/>
            <a:ext cx="1339403" cy="32197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285239" y="6302170"/>
            <a:ext cx="800637" cy="32197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9717977" y="6302170"/>
            <a:ext cx="800637" cy="321972"/>
          </a:xfrm>
          <a:prstGeom prst="rect">
            <a:avLst/>
          </a:prstGeom>
          <a:solidFill>
            <a:srgbClr val="271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5366099" y="6302170"/>
            <a:ext cx="800637" cy="321972"/>
          </a:xfrm>
          <a:prstGeom prst="rect">
            <a:avLst/>
          </a:prstGeom>
          <a:solidFill>
            <a:srgbClr val="187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6640582" y="6302170"/>
            <a:ext cx="800637" cy="32197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87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0" grpId="0"/>
      <p:bldP spid="31" grpId="0"/>
      <p:bldP spid="32" grpId="0"/>
      <p:bldP spid="33" grpId="0"/>
      <p:bldP spid="34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Conclusions</a:t>
            </a:r>
            <a:endParaRPr lang="en-US" dirty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N</a:t>
            </a:r>
            <a:r>
              <a:rPr lang="en-US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ovel domain search pipeline</a:t>
            </a:r>
          </a:p>
          <a:p>
            <a:r>
              <a:rPr lang="en-US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Pipeline is customizable</a:t>
            </a:r>
          </a:p>
          <a:p>
            <a:r>
              <a:rPr lang="en-US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Linear speed-up for batch requests</a:t>
            </a:r>
          </a:p>
          <a:p>
            <a:r>
              <a:rPr lang="en-US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Novel visualization features</a:t>
            </a:r>
          </a:p>
          <a:p>
            <a:r>
              <a:rPr lang="en-US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Biologist-friendly</a:t>
            </a:r>
          </a:p>
          <a:p>
            <a:r>
              <a:rPr lang="en-US" dirty="0" err="1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Parsable</a:t>
            </a:r>
            <a:r>
              <a:rPr lang="en-US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 results for </a:t>
            </a:r>
            <a:r>
              <a:rPr lang="en-US" dirty="0" err="1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bioinformaticians</a:t>
            </a:r>
            <a:endParaRPr lang="en-US" dirty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543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24000" y="1122363"/>
            <a:ext cx="9144000" cy="1087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 smtClean="0">
                <a:solidFill>
                  <a:schemeClr val="bg2">
                    <a:lumMod val="2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PART  II</a:t>
            </a:r>
            <a:endParaRPr lang="en-US" sz="6000" dirty="0">
              <a:solidFill>
                <a:schemeClr val="bg2">
                  <a:lumMod val="25000"/>
                </a:scheme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85750" y="2533650"/>
            <a:ext cx="11658600" cy="373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Adebali, O.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&amp;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Zhulin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, I. B. (2016)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 smtClean="0">
              <a:solidFill>
                <a:schemeClr val="bg2">
                  <a:lumMod val="25000"/>
                </a:scheme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b="1" dirty="0" err="1" smtClean="0">
                <a:solidFill>
                  <a:schemeClr val="bg2">
                    <a:lumMod val="2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Aquerium</a:t>
            </a:r>
            <a:r>
              <a:rPr lang="en-US" sz="3600" b="1" dirty="0" smtClean="0">
                <a:solidFill>
                  <a:schemeClr val="bg2">
                    <a:lumMod val="2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: a web-based platform for visualizing and comparing phylogenetic profiles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i="1" dirty="0" smtClean="0">
              <a:solidFill>
                <a:schemeClr val="bg2">
                  <a:lumMod val="25000"/>
                </a:scheme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14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Phylogenetic profiling</a:t>
            </a:r>
            <a:endParaRPr lang="en-US" dirty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Presence of absence of proteins in genomes.</a:t>
            </a:r>
          </a:p>
          <a:p>
            <a:r>
              <a:rPr lang="en-US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IDEA: Similar occurrence patterns indicate functionally interacting proteins.</a:t>
            </a:r>
            <a:endParaRPr lang="en-US" dirty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257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Problems</a:t>
            </a:r>
            <a:endParaRPr lang="en-US" dirty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No visualization platform for ABSENCE.</a:t>
            </a:r>
          </a:p>
          <a:p>
            <a:r>
              <a:rPr lang="en-US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No tool for domain-based profiling.</a:t>
            </a:r>
          </a:p>
          <a:p>
            <a:r>
              <a:rPr lang="en-US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No multi-query visualization platform.</a:t>
            </a:r>
          </a:p>
          <a:p>
            <a:r>
              <a:rPr lang="en-US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No comprehensive domain architecture querying.</a:t>
            </a:r>
            <a:endParaRPr lang="en-US" dirty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85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7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270719" y="780899"/>
            <a:ext cx="964492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"</a:t>
            </a:r>
            <a:r>
              <a:rPr lang="en-US" sz="3200" b="1" dirty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Nothing in </a:t>
            </a:r>
            <a:r>
              <a:rPr lang="en-US" sz="3200" b="1" dirty="0" smtClean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biology makes sense except </a:t>
            </a:r>
            <a:r>
              <a:rPr lang="en-US" sz="3200" b="1" dirty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in the </a:t>
            </a:r>
            <a:r>
              <a:rPr lang="en-US" sz="3200" b="1" dirty="0" smtClean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light </a:t>
            </a:r>
            <a:r>
              <a:rPr lang="en-US" sz="3200" b="1" dirty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of </a:t>
            </a:r>
            <a:r>
              <a:rPr lang="en-US" sz="3200" b="1" dirty="0" smtClean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evolution</a:t>
            </a:r>
            <a:r>
              <a:rPr lang="en-US" sz="3200" dirty="0" smtClean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“</a:t>
            </a:r>
          </a:p>
          <a:p>
            <a:endParaRPr lang="en-US" sz="3200" dirty="0">
              <a:solidFill>
                <a:schemeClr val="bg1"/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  <a:p>
            <a:pPr algn="r"/>
            <a:r>
              <a:rPr lang="en-US" sz="3200" dirty="0" smtClean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Theodosius </a:t>
            </a:r>
            <a:r>
              <a:rPr lang="en-US" sz="3200" dirty="0" err="1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Dobzhansky</a:t>
            </a:r>
            <a:endParaRPr lang="en-US" sz="3200" dirty="0">
              <a:solidFill>
                <a:schemeClr val="bg1"/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  <a:p>
            <a:endParaRPr lang="en-US" sz="3200" dirty="0">
              <a:solidFill>
                <a:schemeClr val="bg1"/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70720" y="3335444"/>
            <a:ext cx="964492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"</a:t>
            </a:r>
            <a:r>
              <a:rPr lang="en-US" sz="3200" b="1" dirty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DNA is like a computer program but far, far more advanced than any software ever created</a:t>
            </a:r>
            <a:r>
              <a:rPr lang="en-US" sz="3200" b="1" dirty="0" smtClean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.</a:t>
            </a:r>
            <a:r>
              <a:rPr lang="en-US" sz="3200" dirty="0" smtClean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“</a:t>
            </a:r>
          </a:p>
          <a:p>
            <a:endParaRPr lang="en-US" sz="3200" dirty="0">
              <a:solidFill>
                <a:schemeClr val="bg1"/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  <a:p>
            <a:pPr algn="r"/>
            <a:r>
              <a:rPr lang="en-US" sz="3200" dirty="0" smtClean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Bill Gates</a:t>
            </a:r>
            <a:endParaRPr lang="en-US" sz="3200" dirty="0">
              <a:solidFill>
                <a:schemeClr val="bg1"/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  <a:p>
            <a:endParaRPr lang="en-US" sz="3200" dirty="0">
              <a:solidFill>
                <a:schemeClr val="bg1"/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454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48424" y="2192771"/>
            <a:ext cx="541872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err="1" smtClean="0"/>
              <a:t>Aquerium</a:t>
            </a:r>
            <a:endParaRPr lang="en-US" sz="9600" dirty="0" smtClean="0"/>
          </a:p>
          <a:p>
            <a:r>
              <a:rPr lang="en-US" sz="3200" u="sng" dirty="0" smtClean="0"/>
              <a:t>A</a:t>
            </a:r>
            <a:r>
              <a:rPr lang="en-US" sz="3200" dirty="0" smtClean="0"/>
              <a:t>rchitecture </a:t>
            </a:r>
            <a:r>
              <a:rPr lang="en-US" sz="3200" u="sng" dirty="0" smtClean="0"/>
              <a:t>quer</a:t>
            </a:r>
            <a:r>
              <a:rPr lang="en-US" sz="3200" dirty="0" smtClean="0"/>
              <a:t>ying pod</a:t>
            </a:r>
            <a:r>
              <a:rPr lang="en-US" sz="3200" u="sng" dirty="0" smtClean="0"/>
              <a:t>ium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0822" t="8970" b="11698"/>
          <a:stretch/>
        </p:blipFill>
        <p:spPr>
          <a:xfrm>
            <a:off x="-1" y="0"/>
            <a:ext cx="6448425" cy="6868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00" y="6021145"/>
            <a:ext cx="889000" cy="83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64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0615" b="16554"/>
          <a:stretch/>
        </p:blipFill>
        <p:spPr>
          <a:xfrm>
            <a:off x="-19050" y="3919538"/>
            <a:ext cx="3168179" cy="2928938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What is </a:t>
            </a:r>
            <a:r>
              <a:rPr lang="en-US" dirty="0" err="1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Aquerium</a:t>
            </a:r>
            <a:r>
              <a:rPr lang="en-US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?</a:t>
            </a:r>
            <a:endParaRPr lang="en-US" dirty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A web application that </a:t>
            </a:r>
          </a:p>
          <a:p>
            <a:pPr lvl="1"/>
            <a:r>
              <a:rPr lang="en-US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clusters species by their taxonomic lineages</a:t>
            </a:r>
          </a:p>
          <a:p>
            <a:pPr lvl="1"/>
            <a:r>
              <a:rPr lang="en-US" dirty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r</a:t>
            </a:r>
            <a:r>
              <a:rPr lang="en-US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epresents the tree on a circular layout</a:t>
            </a:r>
          </a:p>
          <a:p>
            <a:pPr lvl="1"/>
            <a:r>
              <a:rPr lang="en-US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maps desired binary/numerical input on outer orbits </a:t>
            </a:r>
            <a:endParaRPr lang="en-US" dirty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161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elab.janelia.org/people/eddys/blog/wp-content/uploads/2009/03/hmmer-154x184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01" y="-1"/>
            <a:ext cx="5753100" cy="687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PFAM 27.0 and 28.0</a:t>
            </a:r>
          </a:p>
          <a:p>
            <a:r>
              <a:rPr lang="en-US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TIGRFAM 14 and 15</a:t>
            </a:r>
          </a:p>
          <a:p>
            <a:r>
              <a:rPr lang="en-US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Advanced querying</a:t>
            </a:r>
            <a:endParaRPr lang="en-US" dirty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Domain Querying</a:t>
            </a:r>
            <a:endParaRPr lang="en-US" dirty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371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973" y="0"/>
            <a:ext cx="8677937" cy="684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3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9382" y="623453"/>
            <a:ext cx="8153400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i="1" dirty="0" smtClean="0">
                <a:solidFill>
                  <a:srgbClr val="700000"/>
                </a:solidFill>
                <a:latin typeface="MerriweatherRegular"/>
              </a:rPr>
              <a:t>'</a:t>
            </a:r>
            <a:r>
              <a:rPr lang="en-US" sz="1200" b="1" i="1" dirty="0" err="1" smtClean="0">
                <a:solidFill>
                  <a:srgbClr val="700000"/>
                </a:solidFill>
                <a:latin typeface="MerriweatherRegular"/>
              </a:rPr>
              <a:t>Aldedh</a:t>
            </a:r>
            <a:r>
              <a:rPr lang="en-US" sz="1200" b="1" i="1" dirty="0">
                <a:solidFill>
                  <a:srgbClr val="700000"/>
                </a:solidFill>
                <a:latin typeface="MerriweatherRegular"/>
              </a:rPr>
              <a:t>' in p and '</a:t>
            </a:r>
            <a:r>
              <a:rPr lang="en-US" sz="1200" b="1" i="1" dirty="0" err="1">
                <a:solidFill>
                  <a:srgbClr val="700000"/>
                </a:solidFill>
                <a:latin typeface="MerriweatherRegular"/>
              </a:rPr>
              <a:t>AA_kinase</a:t>
            </a:r>
            <a:r>
              <a:rPr lang="en-US" sz="1200" b="1" i="1" dirty="0">
                <a:solidFill>
                  <a:srgbClr val="700000"/>
                </a:solidFill>
                <a:latin typeface="MerriweatherRegular"/>
              </a:rPr>
              <a:t>' in p</a:t>
            </a:r>
            <a:r>
              <a:rPr lang="en-US" sz="1200" dirty="0">
                <a:solidFill>
                  <a:srgbClr val="700000"/>
                </a:solidFill>
                <a:latin typeface="MerriweatherRegular"/>
              </a:rPr>
              <a:t> 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>
                <a:solidFill>
                  <a:srgbClr val="6B6B6B"/>
                </a:solidFill>
                <a:latin typeface="MerriweatherRegular"/>
              </a:rPr>
              <a:t>## If both '</a:t>
            </a:r>
            <a:r>
              <a:rPr lang="en-US" sz="1200" dirty="0" err="1">
                <a:solidFill>
                  <a:srgbClr val="6B6B6B"/>
                </a:solidFill>
                <a:latin typeface="MerriweatherRegular"/>
              </a:rPr>
              <a:t>Aldedh</a:t>
            </a:r>
            <a:r>
              <a:rPr lang="en-US" sz="1200" dirty="0">
                <a:solidFill>
                  <a:srgbClr val="6B6B6B"/>
                </a:solidFill>
                <a:latin typeface="MerriweatherRegular"/>
              </a:rPr>
              <a:t>' and '</a:t>
            </a:r>
            <a:r>
              <a:rPr lang="en-US" sz="1200" dirty="0" err="1">
                <a:solidFill>
                  <a:srgbClr val="6B6B6B"/>
                </a:solidFill>
                <a:latin typeface="MerriweatherRegular"/>
              </a:rPr>
              <a:t>AA_kinase</a:t>
            </a:r>
            <a:r>
              <a:rPr lang="en-US" sz="1200" dirty="0">
                <a:solidFill>
                  <a:srgbClr val="6B6B6B"/>
                </a:solidFill>
                <a:latin typeface="MerriweatherRegular"/>
              </a:rPr>
              <a:t>' domains are in in protein addition to the key domain. 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b="1" i="1" dirty="0">
                <a:solidFill>
                  <a:srgbClr val="700000"/>
                </a:solidFill>
                <a:latin typeface="MerriweatherRegular"/>
              </a:rPr>
              <a:t>'</a:t>
            </a:r>
            <a:r>
              <a:rPr lang="en-US" sz="1200" b="1" i="1" dirty="0" err="1">
                <a:solidFill>
                  <a:srgbClr val="700000"/>
                </a:solidFill>
                <a:latin typeface="MerriweatherRegular"/>
              </a:rPr>
              <a:t>Aldedh</a:t>
            </a:r>
            <a:r>
              <a:rPr lang="en-US" sz="1200" b="1" i="1" dirty="0">
                <a:solidFill>
                  <a:srgbClr val="700000"/>
                </a:solidFill>
                <a:latin typeface="MerriweatherRegular"/>
              </a:rPr>
              <a:t>' not in p and '</a:t>
            </a:r>
            <a:r>
              <a:rPr lang="en-US" sz="1200" b="1" i="1" dirty="0" err="1">
                <a:solidFill>
                  <a:srgbClr val="700000"/>
                </a:solidFill>
                <a:latin typeface="MerriweatherRegular"/>
              </a:rPr>
              <a:t>AA_kinase</a:t>
            </a:r>
            <a:r>
              <a:rPr lang="en-US" sz="1200" b="1" i="1" dirty="0">
                <a:solidFill>
                  <a:srgbClr val="700000"/>
                </a:solidFill>
                <a:latin typeface="MerriweatherRegular"/>
              </a:rPr>
              <a:t>' in p</a:t>
            </a:r>
            <a:r>
              <a:rPr lang="en-US" sz="1200" dirty="0">
                <a:solidFill>
                  <a:srgbClr val="700000"/>
                </a:solidFill>
                <a:latin typeface="MerriweatherRegular"/>
              </a:rPr>
              <a:t> 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>
                <a:solidFill>
                  <a:srgbClr val="6B6B6B"/>
                </a:solidFill>
                <a:latin typeface="MerriweatherRegular"/>
              </a:rPr>
              <a:t>## Protein cannot have '</a:t>
            </a:r>
            <a:r>
              <a:rPr lang="en-US" sz="1200" dirty="0" err="1">
                <a:solidFill>
                  <a:srgbClr val="6B6B6B"/>
                </a:solidFill>
                <a:latin typeface="MerriweatherRegular"/>
              </a:rPr>
              <a:t>Aldedh</a:t>
            </a:r>
            <a:r>
              <a:rPr lang="en-US" sz="1200" dirty="0">
                <a:solidFill>
                  <a:srgbClr val="6B6B6B"/>
                </a:solidFill>
                <a:latin typeface="MerriweatherRegular"/>
              </a:rPr>
              <a:t>' and must have '</a:t>
            </a:r>
            <a:r>
              <a:rPr lang="en-US" sz="1200" dirty="0" err="1">
                <a:solidFill>
                  <a:srgbClr val="6B6B6B"/>
                </a:solidFill>
                <a:latin typeface="MerriweatherRegular"/>
              </a:rPr>
              <a:t>AA_kinase</a:t>
            </a:r>
            <a:r>
              <a:rPr lang="en-US" sz="1200" dirty="0">
                <a:solidFill>
                  <a:srgbClr val="6B6B6B"/>
                </a:solidFill>
                <a:latin typeface="MerriweatherRegular"/>
              </a:rPr>
              <a:t>' domain in addition to the key domain. 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b="1" i="1" dirty="0">
                <a:solidFill>
                  <a:srgbClr val="700000"/>
                </a:solidFill>
                <a:latin typeface="MerriweatherRegular"/>
              </a:rPr>
              <a:t>'</a:t>
            </a:r>
            <a:r>
              <a:rPr lang="en-US" sz="1200" b="1" i="1" dirty="0" err="1">
                <a:solidFill>
                  <a:srgbClr val="700000"/>
                </a:solidFill>
                <a:latin typeface="MerriweatherRegular"/>
              </a:rPr>
              <a:t>Aldedh</a:t>
            </a:r>
            <a:r>
              <a:rPr lang="en-US" sz="1200" b="1" i="1" dirty="0">
                <a:solidFill>
                  <a:srgbClr val="700000"/>
                </a:solidFill>
                <a:latin typeface="MerriweatherRegular"/>
              </a:rPr>
              <a:t>' in p or '</a:t>
            </a:r>
            <a:r>
              <a:rPr lang="en-US" sz="1200" b="1" i="1" dirty="0" err="1">
                <a:solidFill>
                  <a:srgbClr val="700000"/>
                </a:solidFill>
                <a:latin typeface="MerriweatherRegular"/>
              </a:rPr>
              <a:t>AA_kinase</a:t>
            </a:r>
            <a:r>
              <a:rPr lang="en-US" sz="1200" b="1" i="1" dirty="0">
                <a:solidFill>
                  <a:srgbClr val="700000"/>
                </a:solidFill>
                <a:latin typeface="MerriweatherRegular"/>
              </a:rPr>
              <a:t>' in p</a:t>
            </a:r>
            <a:r>
              <a:rPr lang="en-US" sz="1200" dirty="0">
                <a:solidFill>
                  <a:srgbClr val="700000"/>
                </a:solidFill>
                <a:latin typeface="MerriweatherRegular"/>
              </a:rPr>
              <a:t> 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>
                <a:solidFill>
                  <a:srgbClr val="6B6B6B"/>
                </a:solidFill>
                <a:latin typeface="MerriweatherRegular"/>
              </a:rPr>
              <a:t>## Either '</a:t>
            </a:r>
            <a:r>
              <a:rPr lang="en-US" sz="1200" dirty="0" err="1">
                <a:solidFill>
                  <a:srgbClr val="6B6B6B"/>
                </a:solidFill>
                <a:latin typeface="MerriweatherRegular"/>
              </a:rPr>
              <a:t>Aldedh</a:t>
            </a:r>
            <a:r>
              <a:rPr lang="en-US" sz="1200" dirty="0">
                <a:solidFill>
                  <a:srgbClr val="6B6B6B"/>
                </a:solidFill>
                <a:latin typeface="MerriweatherRegular"/>
              </a:rPr>
              <a:t>' or '</a:t>
            </a:r>
            <a:r>
              <a:rPr lang="en-US" sz="1200" dirty="0" err="1">
                <a:solidFill>
                  <a:srgbClr val="6B6B6B"/>
                </a:solidFill>
                <a:latin typeface="MerriweatherRegular"/>
              </a:rPr>
              <a:t>AA_kinase</a:t>
            </a:r>
            <a:r>
              <a:rPr lang="en-US" sz="1200" dirty="0">
                <a:solidFill>
                  <a:srgbClr val="6B6B6B"/>
                </a:solidFill>
                <a:latin typeface="MerriweatherRegular"/>
              </a:rPr>
              <a:t>' must be in protein in addition to the key domain. 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b="1" i="1" dirty="0" err="1">
                <a:solidFill>
                  <a:srgbClr val="700000"/>
                </a:solidFill>
                <a:latin typeface="MerriweatherRegular"/>
              </a:rPr>
              <a:t>p.index</a:t>
            </a:r>
            <a:r>
              <a:rPr lang="en-US" sz="1200" b="1" i="1" dirty="0">
                <a:solidFill>
                  <a:srgbClr val="700000"/>
                </a:solidFill>
                <a:latin typeface="MerriweatherRegular"/>
              </a:rPr>
              <a:t>('</a:t>
            </a:r>
            <a:r>
              <a:rPr lang="en-US" sz="1200" b="1" i="1" dirty="0" err="1">
                <a:solidFill>
                  <a:srgbClr val="700000"/>
                </a:solidFill>
                <a:latin typeface="MerriweatherRegular"/>
              </a:rPr>
              <a:t>AA_kinase</a:t>
            </a:r>
            <a:r>
              <a:rPr lang="en-US" sz="1200" b="1" i="1" dirty="0">
                <a:solidFill>
                  <a:srgbClr val="700000"/>
                </a:solidFill>
                <a:latin typeface="MerriweatherRegular"/>
              </a:rPr>
              <a:t>')==0</a:t>
            </a:r>
            <a:r>
              <a:rPr lang="en-US" sz="1200" dirty="0">
                <a:solidFill>
                  <a:srgbClr val="700000"/>
                </a:solidFill>
                <a:latin typeface="MerriweatherRegular"/>
              </a:rPr>
              <a:t> 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>
                <a:solidFill>
                  <a:srgbClr val="6B6B6B"/>
                </a:solidFill>
                <a:latin typeface="MerriweatherRegular"/>
              </a:rPr>
              <a:t>## '</a:t>
            </a:r>
            <a:r>
              <a:rPr lang="en-US" sz="1200" dirty="0" err="1">
                <a:solidFill>
                  <a:srgbClr val="6B6B6B"/>
                </a:solidFill>
                <a:latin typeface="MerriweatherRegular"/>
              </a:rPr>
              <a:t>AA_kinase</a:t>
            </a:r>
            <a:r>
              <a:rPr lang="en-US" sz="1200" dirty="0">
                <a:solidFill>
                  <a:srgbClr val="6B6B6B"/>
                </a:solidFill>
                <a:latin typeface="MerriweatherRegular"/>
              </a:rPr>
              <a:t>' domain must be the first domain in protein (from N-terminal to C-terminal). 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>
                <a:solidFill>
                  <a:srgbClr val="6B6B6B"/>
                </a:solidFill>
                <a:latin typeface="MerriweatherRegular"/>
              </a:rPr>
              <a:t>## Hint: in python, array index starts with 0 (zero) 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b="1" i="1" dirty="0" err="1">
                <a:solidFill>
                  <a:srgbClr val="700000"/>
                </a:solidFill>
                <a:latin typeface="MerriweatherRegular"/>
              </a:rPr>
              <a:t>p.index</a:t>
            </a:r>
            <a:r>
              <a:rPr lang="en-US" sz="1200" b="1" i="1" dirty="0">
                <a:solidFill>
                  <a:srgbClr val="700000"/>
                </a:solidFill>
                <a:latin typeface="MerriweatherRegular"/>
              </a:rPr>
              <a:t>('</a:t>
            </a:r>
            <a:r>
              <a:rPr lang="en-US" sz="1200" b="1" i="1" dirty="0" err="1">
                <a:solidFill>
                  <a:srgbClr val="700000"/>
                </a:solidFill>
                <a:latin typeface="MerriweatherRegular"/>
              </a:rPr>
              <a:t>Aldedh</a:t>
            </a:r>
            <a:r>
              <a:rPr lang="en-US" sz="1200" b="1" i="1" dirty="0">
                <a:solidFill>
                  <a:srgbClr val="700000"/>
                </a:solidFill>
                <a:latin typeface="MerriweatherRegular"/>
              </a:rPr>
              <a:t>')==1</a:t>
            </a:r>
            <a:r>
              <a:rPr lang="en-US" sz="1200" dirty="0">
                <a:solidFill>
                  <a:srgbClr val="700000"/>
                </a:solidFill>
                <a:latin typeface="MerriweatherRegular"/>
              </a:rPr>
              <a:t> 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>
                <a:solidFill>
                  <a:srgbClr val="6B6B6B"/>
                </a:solidFill>
                <a:latin typeface="MerriweatherRegular"/>
              </a:rPr>
              <a:t>## '</a:t>
            </a:r>
            <a:r>
              <a:rPr lang="en-US" sz="1200" dirty="0" err="1">
                <a:solidFill>
                  <a:srgbClr val="6B6B6B"/>
                </a:solidFill>
                <a:latin typeface="MerriweatherRegular"/>
              </a:rPr>
              <a:t>Aldedh</a:t>
            </a:r>
            <a:r>
              <a:rPr lang="en-US" sz="1200" dirty="0">
                <a:solidFill>
                  <a:srgbClr val="6B6B6B"/>
                </a:solidFill>
                <a:latin typeface="MerriweatherRegular"/>
              </a:rPr>
              <a:t>' must be the second domain (N'--&gt;C' direction) 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b="1" i="1" dirty="0" err="1">
                <a:solidFill>
                  <a:srgbClr val="700000"/>
                </a:solidFill>
                <a:latin typeface="MerriweatherRegular"/>
              </a:rPr>
              <a:t>p.index</a:t>
            </a:r>
            <a:r>
              <a:rPr lang="en-US" sz="1200" b="1" i="1" dirty="0">
                <a:solidFill>
                  <a:srgbClr val="700000"/>
                </a:solidFill>
                <a:latin typeface="MerriweatherRegular"/>
              </a:rPr>
              <a:t>('</a:t>
            </a:r>
            <a:r>
              <a:rPr lang="en-US" sz="1200" b="1" i="1" dirty="0" err="1">
                <a:solidFill>
                  <a:srgbClr val="700000"/>
                </a:solidFill>
                <a:latin typeface="MerriweatherRegular"/>
              </a:rPr>
              <a:t>AA_kinase</a:t>
            </a:r>
            <a:r>
              <a:rPr lang="en-US" sz="1200" b="1" i="1" dirty="0">
                <a:solidFill>
                  <a:srgbClr val="700000"/>
                </a:solidFill>
                <a:latin typeface="MerriweatherRegular"/>
              </a:rPr>
              <a:t>')==0 and </a:t>
            </a:r>
            <a:r>
              <a:rPr lang="en-US" sz="1200" b="1" i="1" dirty="0" err="1">
                <a:solidFill>
                  <a:srgbClr val="700000"/>
                </a:solidFill>
                <a:latin typeface="MerriweatherRegular"/>
              </a:rPr>
              <a:t>p.index</a:t>
            </a:r>
            <a:r>
              <a:rPr lang="en-US" sz="1200" b="1" i="1" dirty="0">
                <a:solidFill>
                  <a:srgbClr val="700000"/>
                </a:solidFill>
                <a:latin typeface="MerriweatherRegular"/>
              </a:rPr>
              <a:t>('</a:t>
            </a:r>
            <a:r>
              <a:rPr lang="en-US" sz="1200" b="1" i="1" dirty="0" err="1">
                <a:solidFill>
                  <a:srgbClr val="700000"/>
                </a:solidFill>
                <a:latin typeface="MerriweatherRegular"/>
              </a:rPr>
              <a:t>Aldedh</a:t>
            </a:r>
            <a:r>
              <a:rPr lang="en-US" sz="1200" b="1" i="1" dirty="0">
                <a:solidFill>
                  <a:srgbClr val="700000"/>
                </a:solidFill>
                <a:latin typeface="MerriweatherRegular"/>
              </a:rPr>
              <a:t>')==1</a:t>
            </a:r>
            <a:r>
              <a:rPr lang="en-US" sz="1200" dirty="0">
                <a:solidFill>
                  <a:srgbClr val="700000"/>
                </a:solidFill>
                <a:latin typeface="MerriweatherRegular"/>
              </a:rPr>
              <a:t> 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>
                <a:solidFill>
                  <a:srgbClr val="6B6B6B"/>
                </a:solidFill>
                <a:latin typeface="MerriweatherRegular"/>
              </a:rPr>
              <a:t>## '</a:t>
            </a:r>
            <a:r>
              <a:rPr lang="en-US" sz="1200" dirty="0" err="1">
                <a:solidFill>
                  <a:srgbClr val="6B6B6B"/>
                </a:solidFill>
                <a:latin typeface="MerriweatherRegular"/>
              </a:rPr>
              <a:t>AA_kinase</a:t>
            </a:r>
            <a:r>
              <a:rPr lang="en-US" sz="1200" dirty="0">
                <a:solidFill>
                  <a:srgbClr val="6B6B6B"/>
                </a:solidFill>
                <a:latin typeface="MerriweatherRegular"/>
              </a:rPr>
              <a:t>' must be the first domain AND '</a:t>
            </a:r>
            <a:r>
              <a:rPr lang="en-US" sz="1200" dirty="0" err="1">
                <a:solidFill>
                  <a:srgbClr val="6B6B6B"/>
                </a:solidFill>
                <a:latin typeface="MerriweatherRegular"/>
              </a:rPr>
              <a:t>Aldedh</a:t>
            </a:r>
            <a:r>
              <a:rPr lang="en-US" sz="1200" dirty="0">
                <a:solidFill>
                  <a:srgbClr val="6B6B6B"/>
                </a:solidFill>
                <a:latin typeface="MerriweatherRegular"/>
              </a:rPr>
              <a:t>' must be the second domain 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b="1" i="1" dirty="0" err="1">
                <a:solidFill>
                  <a:srgbClr val="700000"/>
                </a:solidFill>
                <a:latin typeface="MerriweatherRegular"/>
              </a:rPr>
              <a:t>p.index</a:t>
            </a:r>
            <a:r>
              <a:rPr lang="en-US" sz="1200" b="1" i="1" dirty="0">
                <a:solidFill>
                  <a:srgbClr val="700000"/>
                </a:solidFill>
                <a:latin typeface="MerriweatherRegular"/>
              </a:rPr>
              <a:t>('</a:t>
            </a:r>
            <a:r>
              <a:rPr lang="en-US" sz="1200" b="1" i="1" dirty="0" err="1">
                <a:solidFill>
                  <a:srgbClr val="700000"/>
                </a:solidFill>
                <a:latin typeface="MerriweatherRegular"/>
              </a:rPr>
              <a:t>AA_kinase</a:t>
            </a:r>
            <a:r>
              <a:rPr lang="en-US" sz="1200" b="1" i="1" dirty="0">
                <a:solidFill>
                  <a:srgbClr val="700000"/>
                </a:solidFill>
                <a:latin typeface="MerriweatherRegular"/>
              </a:rPr>
              <a:t>') &lt; </a:t>
            </a:r>
            <a:r>
              <a:rPr lang="en-US" sz="1200" b="1" i="1" dirty="0" err="1">
                <a:solidFill>
                  <a:srgbClr val="700000"/>
                </a:solidFill>
                <a:latin typeface="MerriweatherRegular"/>
              </a:rPr>
              <a:t>p.index</a:t>
            </a:r>
            <a:r>
              <a:rPr lang="en-US" sz="1200" b="1" i="1" dirty="0">
                <a:solidFill>
                  <a:srgbClr val="700000"/>
                </a:solidFill>
                <a:latin typeface="MerriweatherRegular"/>
              </a:rPr>
              <a:t>('</a:t>
            </a:r>
            <a:r>
              <a:rPr lang="en-US" sz="1200" b="1" i="1" dirty="0" err="1">
                <a:solidFill>
                  <a:srgbClr val="700000"/>
                </a:solidFill>
                <a:latin typeface="MerriweatherRegular"/>
              </a:rPr>
              <a:t>Aldedh</a:t>
            </a:r>
            <a:r>
              <a:rPr lang="en-US" sz="1200" b="1" i="1" dirty="0">
                <a:solidFill>
                  <a:srgbClr val="700000"/>
                </a:solidFill>
                <a:latin typeface="MerriweatherRegular"/>
              </a:rPr>
              <a:t>')</a:t>
            </a:r>
            <a:r>
              <a:rPr lang="en-US" sz="1200" dirty="0">
                <a:solidFill>
                  <a:srgbClr val="700000"/>
                </a:solidFill>
                <a:latin typeface="MerriweatherRegular"/>
              </a:rPr>
              <a:t> 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>
                <a:solidFill>
                  <a:srgbClr val="6B6B6B"/>
                </a:solidFill>
                <a:latin typeface="MerriweatherRegular"/>
              </a:rPr>
              <a:t>## First '</a:t>
            </a:r>
            <a:r>
              <a:rPr lang="en-US" sz="1200" dirty="0" err="1">
                <a:solidFill>
                  <a:srgbClr val="6B6B6B"/>
                </a:solidFill>
                <a:latin typeface="MerriweatherRegular"/>
              </a:rPr>
              <a:t>AA_kinase</a:t>
            </a:r>
            <a:r>
              <a:rPr lang="en-US" sz="1200" dirty="0">
                <a:solidFill>
                  <a:srgbClr val="6B6B6B"/>
                </a:solidFill>
                <a:latin typeface="MerriweatherRegular"/>
              </a:rPr>
              <a:t>' in protein must be present before '</a:t>
            </a:r>
            <a:r>
              <a:rPr lang="en-US" sz="1200" dirty="0" err="1">
                <a:solidFill>
                  <a:srgbClr val="6B6B6B"/>
                </a:solidFill>
                <a:latin typeface="MerriweatherRegular"/>
              </a:rPr>
              <a:t>Aldedh</a:t>
            </a:r>
            <a:r>
              <a:rPr lang="en-US" sz="1200" dirty="0">
                <a:solidFill>
                  <a:srgbClr val="6B6B6B"/>
                </a:solidFill>
                <a:latin typeface="MerriweatherRegular"/>
              </a:rPr>
              <a:t>' 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>
                <a:solidFill>
                  <a:srgbClr val="6B6B6B"/>
                </a:solidFill>
                <a:latin typeface="MerriweatherRegular"/>
              </a:rPr>
              <a:t>## Note: index function returns -1 for domains which are not present in p. So this function also returns the proteins that have no </a:t>
            </a:r>
            <a:r>
              <a:rPr lang="en-US" sz="1200" dirty="0" err="1">
                <a:solidFill>
                  <a:srgbClr val="6B6B6B"/>
                </a:solidFill>
                <a:latin typeface="MerriweatherRegular"/>
              </a:rPr>
              <a:t>AA_kinase</a:t>
            </a:r>
            <a:r>
              <a:rPr lang="en-US" sz="1200" dirty="0">
                <a:solidFill>
                  <a:srgbClr val="6B6B6B"/>
                </a:solidFill>
                <a:latin typeface="MerriweatherRegular"/>
              </a:rPr>
              <a:t> and at least one </a:t>
            </a:r>
            <a:r>
              <a:rPr lang="en-US" sz="1200" dirty="0" err="1">
                <a:solidFill>
                  <a:srgbClr val="6B6B6B"/>
                </a:solidFill>
                <a:latin typeface="MerriweatherRegular"/>
              </a:rPr>
              <a:t>Aldedh</a:t>
            </a:r>
            <a:r>
              <a:rPr lang="en-US" sz="1200" dirty="0">
                <a:solidFill>
                  <a:srgbClr val="6B6B6B"/>
                </a:solidFill>
                <a:latin typeface="MerriweatherRegular"/>
              </a:rPr>
              <a:t> 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>
                <a:solidFill>
                  <a:srgbClr val="6B6B6B"/>
                </a:solidFill>
                <a:latin typeface="MerriweatherRegular"/>
              </a:rPr>
              <a:t>## Note2: If you want '</a:t>
            </a:r>
            <a:r>
              <a:rPr lang="en-US" sz="1200" dirty="0" err="1">
                <a:solidFill>
                  <a:srgbClr val="6B6B6B"/>
                </a:solidFill>
                <a:latin typeface="MerriweatherRegular"/>
              </a:rPr>
              <a:t>AA_kinase</a:t>
            </a:r>
            <a:r>
              <a:rPr lang="en-US" sz="1200" dirty="0">
                <a:solidFill>
                  <a:srgbClr val="6B6B6B"/>
                </a:solidFill>
                <a:latin typeface="MerriweatherRegular"/>
              </a:rPr>
              <a:t>' to be in p, you can always add extra conditions such as: 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b="1" i="1" dirty="0">
                <a:solidFill>
                  <a:srgbClr val="700000"/>
                </a:solidFill>
                <a:latin typeface="MerriweatherRegular"/>
              </a:rPr>
              <a:t>'</a:t>
            </a:r>
            <a:r>
              <a:rPr lang="en-US" sz="1200" b="1" i="1" dirty="0" err="1">
                <a:solidFill>
                  <a:srgbClr val="700000"/>
                </a:solidFill>
                <a:latin typeface="MerriweatherRegular"/>
              </a:rPr>
              <a:t>AA_kinase</a:t>
            </a:r>
            <a:r>
              <a:rPr lang="en-US" sz="1200" b="1" i="1" dirty="0">
                <a:solidFill>
                  <a:srgbClr val="700000"/>
                </a:solidFill>
                <a:latin typeface="MerriweatherRegular"/>
              </a:rPr>
              <a:t>' in p and </a:t>
            </a:r>
            <a:r>
              <a:rPr lang="en-US" sz="1200" b="1" i="1" dirty="0" err="1">
                <a:solidFill>
                  <a:srgbClr val="700000"/>
                </a:solidFill>
                <a:latin typeface="MerriweatherRegular"/>
              </a:rPr>
              <a:t>p.index</a:t>
            </a:r>
            <a:r>
              <a:rPr lang="en-US" sz="1200" b="1" i="1" dirty="0">
                <a:solidFill>
                  <a:srgbClr val="700000"/>
                </a:solidFill>
                <a:latin typeface="MerriweatherRegular"/>
              </a:rPr>
              <a:t>('</a:t>
            </a:r>
            <a:r>
              <a:rPr lang="en-US" sz="1200" b="1" i="1" dirty="0" err="1">
                <a:solidFill>
                  <a:srgbClr val="700000"/>
                </a:solidFill>
                <a:latin typeface="MerriweatherRegular"/>
              </a:rPr>
              <a:t>AA_kinase</a:t>
            </a:r>
            <a:r>
              <a:rPr lang="en-US" sz="1200" b="1" i="1" dirty="0">
                <a:solidFill>
                  <a:srgbClr val="700000"/>
                </a:solidFill>
                <a:latin typeface="MerriweatherRegular"/>
              </a:rPr>
              <a:t>') &lt; </a:t>
            </a:r>
            <a:r>
              <a:rPr lang="en-US" sz="1200" b="1" i="1" dirty="0" err="1">
                <a:solidFill>
                  <a:srgbClr val="700000"/>
                </a:solidFill>
                <a:latin typeface="MerriweatherRegular"/>
              </a:rPr>
              <a:t>p.index</a:t>
            </a:r>
            <a:r>
              <a:rPr lang="en-US" sz="1200" b="1" i="1" dirty="0">
                <a:solidFill>
                  <a:srgbClr val="700000"/>
                </a:solidFill>
                <a:latin typeface="MerriweatherRegular"/>
              </a:rPr>
              <a:t>('</a:t>
            </a:r>
            <a:r>
              <a:rPr lang="en-US" sz="1200" b="1" i="1" dirty="0" err="1">
                <a:solidFill>
                  <a:srgbClr val="700000"/>
                </a:solidFill>
                <a:latin typeface="MerriweatherRegular"/>
              </a:rPr>
              <a:t>Aldedh</a:t>
            </a:r>
            <a:r>
              <a:rPr lang="en-US" sz="1200" b="1" i="1" dirty="0">
                <a:solidFill>
                  <a:srgbClr val="700000"/>
                </a:solidFill>
                <a:latin typeface="MerriweatherRegular"/>
              </a:rPr>
              <a:t>')</a:t>
            </a:r>
            <a:r>
              <a:rPr lang="en-US" sz="1200" dirty="0">
                <a:solidFill>
                  <a:srgbClr val="700000"/>
                </a:solidFill>
                <a:latin typeface="MerriweatherRegular"/>
              </a:rPr>
              <a:t> 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b="1" i="1" dirty="0" err="1">
                <a:solidFill>
                  <a:srgbClr val="700000"/>
                </a:solidFill>
                <a:latin typeface="MerriweatherRegular"/>
              </a:rPr>
              <a:t>p.count</a:t>
            </a:r>
            <a:r>
              <a:rPr lang="en-US" sz="1200" b="1" i="1" dirty="0">
                <a:solidFill>
                  <a:srgbClr val="700000"/>
                </a:solidFill>
                <a:latin typeface="MerriweatherRegular"/>
              </a:rPr>
              <a:t>('</a:t>
            </a:r>
            <a:r>
              <a:rPr lang="en-US" sz="1200" b="1" i="1" dirty="0" err="1">
                <a:solidFill>
                  <a:srgbClr val="700000"/>
                </a:solidFill>
                <a:latin typeface="MerriweatherRegular"/>
              </a:rPr>
              <a:t>CheW</a:t>
            </a:r>
            <a:r>
              <a:rPr lang="en-US" sz="1200" b="1" i="1" dirty="0">
                <a:solidFill>
                  <a:srgbClr val="700000"/>
                </a:solidFill>
                <a:latin typeface="MerriweatherRegular"/>
              </a:rPr>
              <a:t>')&gt;2</a:t>
            </a:r>
            <a:r>
              <a:rPr lang="en-US" sz="1200" dirty="0">
                <a:solidFill>
                  <a:srgbClr val="700000"/>
                </a:solidFill>
                <a:latin typeface="MerriweatherRegular"/>
              </a:rPr>
              <a:t> 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>
                <a:solidFill>
                  <a:srgbClr val="6B6B6B"/>
                </a:solidFill>
                <a:latin typeface="MerriweatherRegular"/>
              </a:rPr>
              <a:t>## Returns proteins </a:t>
            </a:r>
            <a:r>
              <a:rPr lang="en-US" sz="1200" dirty="0" smtClean="0">
                <a:solidFill>
                  <a:srgbClr val="6B6B6B"/>
                </a:solidFill>
                <a:latin typeface="MerriweatherRegular"/>
              </a:rPr>
              <a:t>containing </a:t>
            </a:r>
            <a:r>
              <a:rPr lang="en-US" sz="1200" dirty="0">
                <a:solidFill>
                  <a:srgbClr val="6B6B6B"/>
                </a:solidFill>
                <a:latin typeface="MerriweatherRegular"/>
              </a:rPr>
              <a:t>3 or more '</a:t>
            </a:r>
            <a:r>
              <a:rPr lang="en-US" sz="1200" dirty="0" err="1">
                <a:solidFill>
                  <a:srgbClr val="6B6B6B"/>
                </a:solidFill>
                <a:latin typeface="MerriweatherRegular"/>
              </a:rPr>
              <a:t>CheW</a:t>
            </a:r>
            <a:r>
              <a:rPr lang="en-US" sz="1200" dirty="0">
                <a:solidFill>
                  <a:srgbClr val="6B6B6B"/>
                </a:solidFill>
                <a:latin typeface="MerriweatherRegular"/>
              </a:rPr>
              <a:t>' domains. 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>
                <a:solidFill>
                  <a:srgbClr val="6B6B6B"/>
                </a:solidFill>
                <a:latin typeface="MerriweatherRegular"/>
              </a:rPr>
              <a:t>## Priority can be specified with </a:t>
            </a:r>
            <a:r>
              <a:rPr lang="en-US" sz="1200" dirty="0" smtClean="0">
                <a:solidFill>
                  <a:srgbClr val="6B6B6B"/>
                </a:solidFill>
                <a:latin typeface="MerriweatherRegular"/>
              </a:rPr>
              <a:t>parenthesis </a:t>
            </a:r>
            <a:r>
              <a:rPr lang="en-US" sz="1200" dirty="0">
                <a:solidFill>
                  <a:srgbClr val="6B6B6B"/>
                </a:solidFill>
                <a:latin typeface="MerriweatherRegular"/>
              </a:rPr>
              <a:t>as well: 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b="1" i="1" dirty="0">
                <a:solidFill>
                  <a:srgbClr val="700000"/>
                </a:solidFill>
                <a:latin typeface="MerriweatherRegular"/>
              </a:rPr>
              <a:t>('</a:t>
            </a:r>
            <a:r>
              <a:rPr lang="en-US" sz="1200" b="1" i="1" dirty="0" err="1">
                <a:solidFill>
                  <a:srgbClr val="700000"/>
                </a:solidFill>
                <a:latin typeface="MerriweatherRegular"/>
              </a:rPr>
              <a:t>CheW</a:t>
            </a:r>
            <a:r>
              <a:rPr lang="en-US" sz="1200" b="1" i="1" dirty="0">
                <a:solidFill>
                  <a:srgbClr val="700000"/>
                </a:solidFill>
                <a:latin typeface="MerriweatherRegular"/>
              </a:rPr>
              <a:t>' in p and ('</a:t>
            </a:r>
            <a:r>
              <a:rPr lang="en-US" sz="1200" b="1" i="1" dirty="0" err="1">
                <a:solidFill>
                  <a:srgbClr val="700000"/>
                </a:solidFill>
                <a:latin typeface="MerriweatherRegular"/>
              </a:rPr>
              <a:t>Response_reg</a:t>
            </a:r>
            <a:r>
              <a:rPr lang="en-US" sz="1200" b="1" i="1" dirty="0">
                <a:solidFill>
                  <a:srgbClr val="700000"/>
                </a:solidFill>
                <a:latin typeface="MerriweatherRegular"/>
              </a:rPr>
              <a:t>' in p or '</a:t>
            </a:r>
            <a:r>
              <a:rPr lang="en-US" sz="1200" b="1" i="1" dirty="0" err="1">
                <a:solidFill>
                  <a:srgbClr val="700000"/>
                </a:solidFill>
                <a:latin typeface="MerriweatherRegular"/>
              </a:rPr>
              <a:t>Hpt</a:t>
            </a:r>
            <a:r>
              <a:rPr lang="en-US" sz="1200" b="1" i="1" dirty="0">
                <a:solidFill>
                  <a:srgbClr val="700000"/>
                </a:solidFill>
                <a:latin typeface="MerriweatherRegular"/>
              </a:rPr>
              <a:t>' in p))</a:t>
            </a:r>
            <a:r>
              <a:rPr lang="en-US" sz="1200" dirty="0">
                <a:solidFill>
                  <a:srgbClr val="700000"/>
                </a:solidFill>
                <a:latin typeface="MerriweatherRegular"/>
              </a:rPr>
              <a:t> </a:t>
            </a:r>
            <a:endParaRPr lang="en-US" sz="1200" dirty="0">
              <a:solidFill>
                <a:srgbClr val="7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4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080" y="145797"/>
            <a:ext cx="6408556" cy="67122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937636" y="0"/>
            <a:ext cx="391966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Human </a:t>
            </a:r>
            <a:r>
              <a:rPr lang="el-GR" sz="1400" dirty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δ</a:t>
            </a:r>
            <a:r>
              <a:rPr lang="en-US" sz="1400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-1-pyrroline-5-carboxylate </a:t>
            </a:r>
            <a:r>
              <a:rPr lang="en-US" sz="1400" dirty="0" err="1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synthetase</a:t>
            </a:r>
            <a:endParaRPr lang="en-US" sz="1400" dirty="0" smtClean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  <a:p>
            <a:r>
              <a:rPr lang="en-US" sz="1400" i="1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E.coli</a:t>
            </a:r>
            <a:r>
              <a:rPr lang="en-US" sz="1400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 </a:t>
            </a:r>
            <a:r>
              <a:rPr lang="el-GR" sz="1400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γ</a:t>
            </a:r>
            <a:r>
              <a:rPr lang="en-US" sz="1400" dirty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-</a:t>
            </a:r>
            <a:r>
              <a:rPr lang="en-US" sz="1400" dirty="0" err="1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glutamyl</a:t>
            </a:r>
            <a:r>
              <a:rPr lang="en-US" sz="1400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 phosphate reductase</a:t>
            </a:r>
          </a:p>
          <a:p>
            <a:r>
              <a:rPr lang="en-US" sz="1400" i="1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E.coli</a:t>
            </a:r>
            <a:r>
              <a:rPr lang="en-US" sz="1400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 glutamate-5-kinase</a:t>
            </a:r>
          </a:p>
          <a:p>
            <a:endParaRPr lang="en-US" sz="1400" dirty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  <a:p>
            <a:pPr algn="r"/>
            <a:r>
              <a:rPr lang="en-US" sz="1400" dirty="0" err="1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Marcotte</a:t>
            </a:r>
            <a:r>
              <a:rPr lang="en-US" sz="1400" dirty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 et al</a:t>
            </a:r>
            <a:r>
              <a:rPr lang="en-US" sz="1400" i="1" dirty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 Science </a:t>
            </a:r>
            <a:r>
              <a:rPr lang="en-US" sz="1400" dirty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(1999</a:t>
            </a:r>
            <a:r>
              <a:rPr lang="en-US" sz="1400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)</a:t>
            </a:r>
            <a:endParaRPr lang="en-US" sz="1400" dirty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22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145" y="365125"/>
            <a:ext cx="6303818" cy="630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77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200000">
            <a:off x="2684424" y="-2649579"/>
            <a:ext cx="6823156" cy="12192001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Promising tool for comparative genomics with any kind of biological flag.</a:t>
            </a:r>
          </a:p>
          <a:p>
            <a:r>
              <a:rPr lang="en-US" b="1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Visualizing taxonomic distributions of multiple metagenomes on the same picture is possible.</a:t>
            </a:r>
          </a:p>
          <a:p>
            <a:r>
              <a:rPr lang="en-US" b="1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Domain architecture querying is offered.</a:t>
            </a:r>
          </a:p>
          <a:p>
            <a:r>
              <a:rPr lang="en-US" b="1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Custom input is possible.</a:t>
            </a:r>
          </a:p>
          <a:p>
            <a:r>
              <a:rPr lang="en-US" b="1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GI list can be used as input.</a:t>
            </a:r>
          </a:p>
          <a:p>
            <a:r>
              <a:rPr lang="en-US" b="1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Easy visualizing of blast results is offered.</a:t>
            </a:r>
            <a:endParaRPr lang="en-US" b="1" dirty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Conclusion</a:t>
            </a:r>
            <a:endParaRPr lang="en-US" b="1" dirty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2223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24000" y="1122363"/>
            <a:ext cx="9144000" cy="1087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 smtClean="0">
                <a:solidFill>
                  <a:schemeClr val="bg2">
                    <a:lumMod val="2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PART  III</a:t>
            </a:r>
            <a:endParaRPr lang="en-US" sz="6000" dirty="0">
              <a:solidFill>
                <a:schemeClr val="bg2">
                  <a:lumMod val="25000"/>
                </a:scheme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85750" y="2533650"/>
            <a:ext cx="11658600" cy="373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Adebali, O.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,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Reznik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 A.O.,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Ory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 D.S. &amp;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Zhulin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, I. B. (2016)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 smtClean="0">
              <a:solidFill>
                <a:schemeClr val="bg2">
                  <a:lumMod val="25000"/>
                </a:scheme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  <a:p>
            <a:pPr marL="0" indent="0" algn="ctr">
              <a:buNone/>
            </a:pPr>
            <a:r>
              <a:rPr lang="en-US" sz="3600" b="1" dirty="0" smtClean="0">
                <a:solidFill>
                  <a:schemeClr val="bg2">
                    <a:lumMod val="2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Establishing the Precise Evolutionary History </a:t>
            </a:r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of a </a:t>
            </a:r>
            <a:r>
              <a:rPr lang="en-US" sz="3600" b="1" dirty="0" smtClean="0">
                <a:solidFill>
                  <a:schemeClr val="bg2">
                    <a:lumMod val="2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Gene Improves Prediction </a:t>
            </a:r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of </a:t>
            </a:r>
            <a:r>
              <a:rPr lang="en-US" sz="3600" b="1" dirty="0" smtClean="0">
                <a:solidFill>
                  <a:schemeClr val="bg2">
                    <a:lumMod val="2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Disease Causing Missense Mutations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i="1" dirty="0" smtClean="0">
              <a:solidFill>
                <a:schemeClr val="bg2">
                  <a:lumMod val="25000"/>
                </a:scheme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i="1" dirty="0" smtClean="0">
                <a:solidFill>
                  <a:schemeClr val="bg2">
                    <a:lumMod val="2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Genetics in Medicine</a:t>
            </a:r>
          </a:p>
        </p:txBody>
      </p:sp>
    </p:spTree>
    <p:extLst>
      <p:ext uri="{BB962C8B-B14F-4D97-AF65-F5344CB8AC3E}">
        <p14:creationId xmlns:p14="http://schemas.microsoft.com/office/powerpoint/2010/main" val="74688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cdn2.iconfinder.com/data/icons/medical-specialties-2/256/Pediatrics-5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62" y="1056841"/>
            <a:ext cx="4964112" cy="496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832763" y="1056841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Symptoms</a:t>
            </a:r>
            <a:endParaRPr lang="en-US" sz="3200" dirty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64568" y="1901968"/>
            <a:ext cx="53270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Suspected a Genetic Disease</a:t>
            </a:r>
            <a:endParaRPr lang="en-US" sz="3200" dirty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64568" y="2747095"/>
            <a:ext cx="23462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Verification?</a:t>
            </a:r>
            <a:endParaRPr lang="en-US" sz="3200" dirty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5863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7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/>
        </p:nvSpPr>
        <p:spPr>
          <a:xfrm>
            <a:off x="1322794" y="2969514"/>
            <a:ext cx="1049117" cy="1005948"/>
          </a:xfrm>
          <a:prstGeom prst="ellipse">
            <a:avLst/>
          </a:prstGeom>
          <a:noFill/>
          <a:ln w="50800">
            <a:solidFill>
              <a:schemeClr val="bg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811949" y="3116386"/>
            <a:ext cx="9029563" cy="707886"/>
          </a:xfrm>
          <a:prstGeom prst="rect">
            <a:avLst/>
          </a:prstGeom>
          <a:solidFill>
            <a:srgbClr val="333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38199" y="639727"/>
            <a:ext cx="101068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prstClr val="white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Central Dogma of Biology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811949" y="3116386"/>
            <a:ext cx="10106891" cy="707886"/>
            <a:chOff x="838199" y="3144095"/>
            <a:chExt cx="10106891" cy="707886"/>
          </a:xfrm>
        </p:grpSpPr>
        <p:sp>
          <p:nvSpPr>
            <p:cNvPr id="11" name="Rectangle 10"/>
            <p:cNvSpPr/>
            <p:nvPr/>
          </p:nvSpPr>
          <p:spPr>
            <a:xfrm>
              <a:off x="838199" y="3144095"/>
              <a:ext cx="101068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000" dirty="0" smtClean="0">
                  <a:solidFill>
                    <a:prstClr val="white"/>
                  </a:solidFill>
                  <a:latin typeface="Kozuka Gothic Pr6N EL" panose="020B0200000000000000" pitchFamily="34" charset="-128"/>
                  <a:ea typeface="Kozuka Gothic Pr6N EL" panose="020B0200000000000000" pitchFamily="34" charset="-128"/>
                </a:rPr>
                <a:t>DNA			RNA			Protein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2209800" y="3498038"/>
              <a:ext cx="2110409" cy="0"/>
            </a:xfrm>
            <a:prstGeom prst="straightConnector1">
              <a:avLst/>
            </a:prstGeom>
            <a:ln w="508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5743433" y="3498038"/>
              <a:ext cx="2110409" cy="0"/>
            </a:xfrm>
            <a:prstGeom prst="straightConnector1">
              <a:avLst/>
            </a:prstGeom>
            <a:ln w="508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Arrow Connector 17"/>
          <p:cNvCxnSpPr/>
          <p:nvPr/>
        </p:nvCxnSpPr>
        <p:spPr>
          <a:xfrm flipV="1">
            <a:off x="2199221" y="3726803"/>
            <a:ext cx="120302" cy="115376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05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</a:rPr>
              <a:t>Genetic Testing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2056" name="Picture 8" descr="http://www.freelapusa.com/wp-content/uploads/2015/01/DNA-Sequ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39" y="1690688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69200" y="2105891"/>
            <a:ext cx="372890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u="sng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Mutation Found</a:t>
            </a:r>
          </a:p>
          <a:p>
            <a:endParaRPr lang="en-US" sz="2400" dirty="0" smtClean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  <a:p>
            <a:pPr marL="342900" indent="-342900">
              <a:buAutoNum type="arabicParenR"/>
            </a:pPr>
            <a:r>
              <a:rPr lang="en-US" sz="2400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Obvious result</a:t>
            </a:r>
          </a:p>
          <a:p>
            <a:pPr marL="342900" indent="-342900">
              <a:buAutoNum type="arabicParenR"/>
            </a:pPr>
            <a:r>
              <a:rPr lang="en-US" sz="2400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Known Disease-causing</a:t>
            </a:r>
          </a:p>
          <a:p>
            <a:pPr marL="342900" indent="-342900">
              <a:buAutoNum type="arabicParenR"/>
            </a:pPr>
            <a:r>
              <a:rPr lang="en-US" sz="2400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Frequent allele</a:t>
            </a:r>
          </a:p>
          <a:p>
            <a:pPr marL="342900" indent="-342900">
              <a:buAutoNum type="arabicParenR"/>
            </a:pPr>
            <a:r>
              <a:rPr lang="en-US" sz="2400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Novel</a:t>
            </a:r>
            <a:endParaRPr lang="en-US" sz="2400" dirty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8531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887833"/>
              </p:ext>
            </p:extLst>
          </p:nvPr>
        </p:nvGraphicFramePr>
        <p:xfrm>
          <a:off x="1537853" y="1173084"/>
          <a:ext cx="9116292" cy="4909341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717965"/>
                <a:gridCol w="2341418"/>
                <a:gridCol w="5056909"/>
              </a:tblGrid>
              <a:tr h="25009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09" marR="2430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09" marR="2430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Basis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09" marR="24309" marT="0" marB="0" anchor="ctr"/>
                </a:tc>
              </a:tr>
              <a:tr h="25009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ConSurf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09" marR="243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Ashkenazy </a:t>
                      </a:r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 al. </a:t>
                      </a:r>
                      <a:r>
                        <a:rPr lang="en-US" sz="12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2010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09" marR="243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Evolutionary conservation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09" marR="24309" marT="0" marB="0"/>
                </a:tc>
              </a:tr>
              <a:tr h="25009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FATHMM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09" marR="243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Shihab</a:t>
                      </a:r>
                      <a:r>
                        <a:rPr lang="en-US" sz="12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 al. </a:t>
                      </a:r>
                      <a:r>
                        <a:rPr lang="en-US" sz="12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2013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09" marR="243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Evolutionary conservation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09" marR="24309" marT="0" marB="0"/>
                </a:tc>
              </a:tr>
              <a:tr h="25009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MutationAssessor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09" marR="243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Reva </a:t>
                      </a:r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 al. </a:t>
                      </a:r>
                      <a:r>
                        <a:rPr lang="en-US" sz="12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2011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09" marR="243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Evolutionary conservation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09" marR="24309" marT="0" marB="0"/>
                </a:tc>
              </a:tr>
              <a:tr h="25009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PANTHER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09" marR="243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Thomas </a:t>
                      </a:r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 </a:t>
                      </a:r>
                      <a:r>
                        <a:rPr lang="en-US" sz="12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Kejariwal</a:t>
                      </a:r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2004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09" marR="243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Evolutionary conservation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09" marR="24309" marT="0" marB="0"/>
                </a:tc>
              </a:tr>
              <a:tr h="25009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PhD-SNP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09" marR="243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Capriotti</a:t>
                      </a:r>
                      <a:r>
                        <a:rPr lang="en-US" sz="12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 al. </a:t>
                      </a:r>
                      <a:r>
                        <a:rPr lang="en-US" sz="12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2006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09" marR="243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Evolutionary conservation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09" marR="24309" marT="0" marB="0"/>
                </a:tc>
              </a:tr>
              <a:tr h="25009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SIFT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09" marR="243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 </a:t>
                      </a:r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 </a:t>
                      </a:r>
                      <a:r>
                        <a:rPr lang="en-US" sz="12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Henikoff</a:t>
                      </a:r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2003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09" marR="243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Evolutionary conservation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09" marR="24309" marT="0" marB="0"/>
                </a:tc>
              </a:tr>
              <a:tr h="25009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SNAP2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09" marR="243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Hecht </a:t>
                      </a:r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 al. </a:t>
                      </a:r>
                      <a:r>
                        <a:rPr lang="en-US" sz="12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2015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09" marR="243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Evolutionary conservation and predicted structural information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09" marR="24309" marT="0" marB="0"/>
                </a:tc>
              </a:tr>
              <a:tr h="25009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SNPs&amp;GO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09" marR="243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Calabrese </a:t>
                      </a:r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 al. </a:t>
                      </a:r>
                      <a:r>
                        <a:rPr lang="en-US" sz="12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2009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09" marR="243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Protein structure/function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09" marR="24309" marT="0" marB="0"/>
                </a:tc>
              </a:tr>
              <a:tr h="25009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Align GVGD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09" marR="243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Mathe</a:t>
                      </a:r>
                      <a:r>
                        <a:rPr lang="en-US" sz="12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 al. </a:t>
                      </a:r>
                      <a:r>
                        <a:rPr lang="en-US" sz="12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2006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09" marR="243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Protein structure/function and evolutionary conservation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09" marR="24309" marT="0" marB="0"/>
                </a:tc>
              </a:tr>
              <a:tr h="25009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MAPP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09" marR="243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Stone </a:t>
                      </a:r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 </a:t>
                      </a:r>
                      <a:r>
                        <a:rPr lang="en-US" sz="12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Sidow</a:t>
                      </a:r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2005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09" marR="243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Protein structure/function and evolutionary conservation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09" marR="24309" marT="0" marB="0"/>
                </a:tc>
              </a:tr>
              <a:tr h="25009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MutationTaster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09" marR="243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Schwarz </a:t>
                      </a:r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 al. </a:t>
                      </a:r>
                      <a:r>
                        <a:rPr lang="en-US" sz="12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2010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09" marR="243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Protein structure/function and evolutionary conservation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09" marR="24309" marT="0" marB="0"/>
                </a:tc>
              </a:tr>
              <a:tr h="25009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MutPred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09" marR="243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 </a:t>
                      </a:r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 al. </a:t>
                      </a:r>
                      <a:r>
                        <a:rPr lang="en-US" sz="12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2009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09" marR="243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Protein structure/function and evolutionary conservation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09" marR="24309" marT="0" marB="0"/>
                </a:tc>
              </a:tr>
              <a:tr h="25009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PolyPhen-2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09" marR="243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Adzhubei</a:t>
                      </a:r>
                      <a:r>
                        <a:rPr lang="en-US" sz="12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 al. </a:t>
                      </a:r>
                      <a:r>
                        <a:rPr lang="en-US" sz="12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2013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09" marR="243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Protein structure/function and evolutionary conservation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09" marR="24309" marT="0" marB="0"/>
                </a:tc>
              </a:tr>
              <a:tr h="25009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PROVEAN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09" marR="243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Choi </a:t>
                      </a:r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 Chan </a:t>
                      </a:r>
                      <a:r>
                        <a:rPr lang="en-US" sz="12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2015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09" marR="243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Alignment and measurement of similarity between variant sequence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09" marR="24309" marT="0" marB="0"/>
                </a:tc>
              </a:tr>
              <a:tr h="25009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nsSNPAnalyzer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09" marR="243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Bao</a:t>
                      </a:r>
                      <a:r>
                        <a:rPr lang="en-US" sz="12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 al. </a:t>
                      </a:r>
                      <a:r>
                        <a:rPr lang="en-US" sz="12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2005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09" marR="243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Multiple sequence alignment and protein structure analysis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09" marR="24309" marT="0" marB="0"/>
                </a:tc>
              </a:tr>
              <a:tr h="25009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Condel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09" marR="243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Gonzalez-Perez </a:t>
                      </a:r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 </a:t>
                      </a:r>
                      <a:endParaRPr lang="en-US" sz="1200" u="none" strike="noStrike" dirty="0" smtClean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Lopez-</a:t>
                      </a:r>
                      <a:r>
                        <a:rPr lang="en-US" sz="1200" u="none" strike="noStrike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Bigas</a:t>
                      </a:r>
                      <a:r>
                        <a:rPr lang="en-US" sz="12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2011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09" marR="243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Combines SIFT, PolyPhen-2, and </a:t>
                      </a: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MutationAssessor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09" marR="24309" marT="0" marB="0"/>
                </a:tc>
              </a:tr>
              <a:tr h="54204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CADD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09" marR="243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Kircher</a:t>
                      </a:r>
                      <a:r>
                        <a:rPr lang="en-US" sz="12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 al. </a:t>
                      </a:r>
                      <a:r>
                        <a:rPr lang="en-US" sz="12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2014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09" marR="243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Contrasts annotations of fixed/nearly fixed derived alleles in humans with simulated variants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09" marR="24309" marT="0" marB="0"/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420470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Status Quo: deleterious mutations are predicted by automated bioinformatics tools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94819" y="6373374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Adebali 2015</a:t>
            </a:r>
            <a:endParaRPr lang="en-US" dirty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37852" y="1427019"/>
            <a:ext cx="9116293" cy="1737360"/>
          </a:xfrm>
          <a:prstGeom prst="rect">
            <a:avLst/>
          </a:prstGeom>
          <a:solidFill>
            <a:srgbClr val="EC023A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37852" y="3405841"/>
            <a:ext cx="9116293" cy="2149831"/>
          </a:xfrm>
          <a:prstGeom prst="rect">
            <a:avLst/>
          </a:prstGeom>
          <a:solidFill>
            <a:srgbClr val="EC023A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3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294" y="2764703"/>
            <a:ext cx="2407925" cy="240792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6389584" y="4100285"/>
            <a:ext cx="2313710" cy="1191491"/>
          </a:xfrm>
          <a:prstGeom prst="line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680475" y="1763020"/>
            <a:ext cx="3101983" cy="159742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399476" y="1525893"/>
            <a:ext cx="1077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Input</a:t>
            </a:r>
            <a:endParaRPr lang="en-US" sz="2800" b="1" dirty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67492" y="4434420"/>
            <a:ext cx="1391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Output</a:t>
            </a:r>
            <a:endParaRPr lang="en-US" sz="2800" b="1" dirty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98335" y="2837228"/>
            <a:ext cx="1625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Mutation</a:t>
            </a:r>
            <a:endParaRPr lang="en-US" sz="2800" dirty="0">
              <a:solidFill>
                <a:srgbClr val="00B0F0"/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19471" y="6084976"/>
            <a:ext cx="1670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Evolution</a:t>
            </a:r>
            <a:endParaRPr lang="en-US" sz="2800" dirty="0">
              <a:solidFill>
                <a:srgbClr val="00B0F0"/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62361" y="5172628"/>
            <a:ext cx="377379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C00000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Structural modification</a:t>
            </a:r>
          </a:p>
          <a:p>
            <a:pPr algn="ctr"/>
            <a:r>
              <a:rPr lang="en-US" sz="2800" dirty="0" smtClean="0">
                <a:solidFill>
                  <a:srgbClr val="C00000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Functional change</a:t>
            </a:r>
          </a:p>
          <a:p>
            <a:pPr algn="ctr"/>
            <a:r>
              <a:rPr lang="en-US" sz="2800" dirty="0" smtClean="0">
                <a:solidFill>
                  <a:srgbClr val="C00000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Natural selection</a:t>
            </a:r>
            <a:endParaRPr lang="en-US" sz="2800" dirty="0">
              <a:solidFill>
                <a:srgbClr val="C00000"/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11813" y="5401479"/>
            <a:ext cx="1911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Phenotype</a:t>
            </a:r>
            <a:endParaRPr lang="en-US" sz="2800" dirty="0">
              <a:solidFill>
                <a:srgbClr val="00B0F0"/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82642"/>
            <a:ext cx="12192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Black box and others</a:t>
            </a:r>
            <a:endParaRPr lang="en-US" sz="3600" dirty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118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23099" y="5917929"/>
            <a:ext cx="2406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  <a:cs typeface="Arial" panose="020B0604020202020204" pitchFamily="34" charset="0"/>
              </a:rPr>
              <a:t>Chun and Fay 2009 </a:t>
            </a:r>
            <a:endParaRPr lang="en-US" sz="2000" dirty="0">
              <a:latin typeface="Kozuka Gothic Pr6N EL" panose="020B0200000000000000" pitchFamily="34" charset="-128"/>
              <a:ea typeface="Kozuka Gothic Pr6N EL" panose="020B0200000000000000" pitchFamily="34" charset="-128"/>
              <a:cs typeface="Arial" panose="020B060402020202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2915630" y="1591615"/>
            <a:ext cx="5664295" cy="5027490"/>
            <a:chOff x="5845554" y="91969"/>
            <a:chExt cx="5664295" cy="5027490"/>
          </a:xfrm>
        </p:grpSpPr>
        <p:sp>
          <p:nvSpPr>
            <p:cNvPr id="3" name="Oval 2"/>
            <p:cNvSpPr/>
            <p:nvPr/>
          </p:nvSpPr>
          <p:spPr>
            <a:xfrm>
              <a:off x="7475358" y="568495"/>
              <a:ext cx="2916326" cy="2919745"/>
            </a:xfrm>
            <a:prstGeom prst="ellipse">
              <a:avLst/>
            </a:prstGeom>
            <a:noFill/>
            <a:ln w="31750">
              <a:solidFill>
                <a:srgbClr val="3337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8557075" y="1999659"/>
              <a:ext cx="2916326" cy="2919745"/>
            </a:xfrm>
            <a:prstGeom prst="ellipse">
              <a:avLst/>
            </a:prstGeom>
            <a:noFill/>
            <a:ln w="31750">
              <a:solidFill>
                <a:srgbClr val="3337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6522983" y="1999659"/>
              <a:ext cx="2916326" cy="2919745"/>
            </a:xfrm>
            <a:prstGeom prst="ellipse">
              <a:avLst/>
            </a:prstGeom>
            <a:noFill/>
            <a:ln w="31750">
              <a:solidFill>
                <a:srgbClr val="3337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321384" y="1213749"/>
              <a:ext cx="13660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latin typeface="Arial" panose="020B0604020202020204" pitchFamily="34" charset="0"/>
                  <a:ea typeface="Kozuka Gothic Pro EL" panose="020B0200000000000000" pitchFamily="34" charset="-128"/>
                  <a:cs typeface="Arial" panose="020B0604020202020204" pitchFamily="34" charset="0"/>
                </a:rPr>
                <a:t>409 (32%)</a:t>
              </a:r>
              <a:endParaRPr lang="en-US" sz="2000" dirty="0">
                <a:latin typeface="Arial" panose="020B0604020202020204" pitchFamily="34" charset="0"/>
                <a:ea typeface="Kozuka Gothic Pro EL" panose="020B0200000000000000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09511" y="3542898"/>
              <a:ext cx="13660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latin typeface="Arial" panose="020B0604020202020204" pitchFamily="34" charset="0"/>
                  <a:ea typeface="Kozuka Gothic Pro EL" panose="020B0200000000000000" pitchFamily="34" charset="-128"/>
                  <a:cs typeface="Arial" panose="020B0604020202020204" pitchFamily="34" charset="0"/>
                </a:rPr>
                <a:t>160 (12%)</a:t>
              </a:r>
              <a:endParaRPr lang="en-US" sz="2000" dirty="0">
                <a:latin typeface="Arial" panose="020B0604020202020204" pitchFamily="34" charset="0"/>
                <a:ea typeface="Kozuka Gothic Pro EL" panose="020B0200000000000000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773315" y="3542898"/>
              <a:ext cx="13660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latin typeface="Arial" panose="020B0604020202020204" pitchFamily="34" charset="0"/>
                  <a:ea typeface="Kozuka Gothic Pro EL" panose="020B0200000000000000" pitchFamily="34" charset="-128"/>
                  <a:cs typeface="Arial" panose="020B0604020202020204" pitchFamily="34" charset="0"/>
                </a:rPr>
                <a:t>364 (28%)</a:t>
              </a:r>
              <a:endParaRPr lang="en-US" sz="2000" dirty="0">
                <a:latin typeface="Arial" panose="020B0604020202020204" pitchFamily="34" charset="0"/>
                <a:ea typeface="Kozuka Gothic Pro EL" panose="020B0200000000000000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641985" y="3516219"/>
              <a:ext cx="72487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latin typeface="Arial" panose="020B0604020202020204" pitchFamily="34" charset="0"/>
                  <a:ea typeface="Kozuka Gothic Pro EL" panose="020B0200000000000000" pitchFamily="34" charset="-128"/>
                  <a:cs typeface="Arial" panose="020B0604020202020204" pitchFamily="34" charset="0"/>
                </a:rPr>
                <a:t>62 </a:t>
              </a:r>
            </a:p>
            <a:p>
              <a:pPr algn="ctr"/>
              <a:r>
                <a:rPr lang="en-US" sz="2000" dirty="0" smtClean="0">
                  <a:latin typeface="Arial" panose="020B0604020202020204" pitchFamily="34" charset="0"/>
                  <a:ea typeface="Kozuka Gothic Pro EL" panose="020B0200000000000000" pitchFamily="34" charset="-128"/>
                  <a:cs typeface="Arial" panose="020B0604020202020204" pitchFamily="34" charset="0"/>
                </a:rPr>
                <a:t>(5%)</a:t>
              </a:r>
              <a:endParaRPr lang="en-US" sz="2000" dirty="0">
                <a:latin typeface="Arial" panose="020B0604020202020204" pitchFamily="34" charset="0"/>
                <a:ea typeface="Kozuka Gothic Pro EL" panose="020B0200000000000000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301465" y="2152492"/>
              <a:ext cx="8675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latin typeface="Arial" panose="020B0604020202020204" pitchFamily="34" charset="0"/>
                  <a:ea typeface="Kozuka Gothic Pro EL" panose="020B0200000000000000" pitchFamily="34" charset="-128"/>
                  <a:cs typeface="Arial" panose="020B0604020202020204" pitchFamily="34" charset="0"/>
                </a:rPr>
                <a:t>172 </a:t>
              </a:r>
            </a:p>
            <a:p>
              <a:pPr algn="ctr"/>
              <a:r>
                <a:rPr lang="en-US" sz="2000" dirty="0" smtClean="0">
                  <a:latin typeface="Arial" panose="020B0604020202020204" pitchFamily="34" charset="0"/>
                  <a:ea typeface="Kozuka Gothic Pro EL" panose="020B0200000000000000" pitchFamily="34" charset="-128"/>
                  <a:cs typeface="Arial" panose="020B0604020202020204" pitchFamily="34" charset="0"/>
                </a:rPr>
                <a:t>(13%)</a:t>
              </a:r>
              <a:endParaRPr lang="en-US" sz="2000" dirty="0">
                <a:latin typeface="Arial" panose="020B0604020202020204" pitchFamily="34" charset="0"/>
                <a:ea typeface="Kozuka Gothic Pro EL" panose="020B0200000000000000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641986" y="2603539"/>
              <a:ext cx="7248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latin typeface="Arial" panose="020B0604020202020204" pitchFamily="34" charset="0"/>
                  <a:ea typeface="Kozuka Gothic Pro EL" panose="020B0200000000000000" pitchFamily="34" charset="-128"/>
                  <a:cs typeface="Arial" panose="020B0604020202020204" pitchFamily="34" charset="0"/>
                </a:rPr>
                <a:t>93 </a:t>
              </a:r>
            </a:p>
            <a:p>
              <a:pPr algn="ctr"/>
              <a:r>
                <a:rPr lang="en-US" sz="2000" dirty="0" smtClean="0">
                  <a:latin typeface="Arial" panose="020B0604020202020204" pitchFamily="34" charset="0"/>
                  <a:ea typeface="Kozuka Gothic Pro EL" panose="020B0200000000000000" pitchFamily="34" charset="-128"/>
                  <a:cs typeface="Arial" panose="020B0604020202020204" pitchFamily="34" charset="0"/>
                </a:rPr>
                <a:t>(7%)</a:t>
              </a:r>
              <a:endParaRPr lang="en-US" sz="2000" dirty="0">
                <a:latin typeface="Arial" panose="020B0604020202020204" pitchFamily="34" charset="0"/>
                <a:ea typeface="Kozuka Gothic Pro EL" panose="020B0200000000000000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941844" y="2152492"/>
              <a:ext cx="7248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latin typeface="Arial" panose="020B0604020202020204" pitchFamily="34" charset="0"/>
                  <a:ea typeface="Kozuka Gothic Pro EL" panose="020B0200000000000000" pitchFamily="34" charset="-128"/>
                  <a:cs typeface="Arial" panose="020B0604020202020204" pitchFamily="34" charset="0"/>
                </a:rPr>
                <a:t>36 </a:t>
              </a:r>
            </a:p>
            <a:p>
              <a:pPr algn="ctr"/>
              <a:r>
                <a:rPr lang="en-US" sz="2000" dirty="0" smtClean="0">
                  <a:latin typeface="Arial" panose="020B0604020202020204" pitchFamily="34" charset="0"/>
                  <a:ea typeface="Kozuka Gothic Pro EL" panose="020B0200000000000000" pitchFamily="34" charset="-128"/>
                  <a:cs typeface="Arial" panose="020B0604020202020204" pitchFamily="34" charset="0"/>
                </a:rPr>
                <a:t>(3%)</a:t>
              </a:r>
              <a:endParaRPr lang="en-US" sz="2000" dirty="0">
                <a:latin typeface="Arial" panose="020B0604020202020204" pitchFamily="34" charset="0"/>
                <a:ea typeface="Kozuka Gothic Pro EL" panose="020B0200000000000000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641985" y="91969"/>
              <a:ext cx="6848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 smtClean="0">
                  <a:latin typeface="Arial" panose="020B0604020202020204" pitchFamily="34" charset="0"/>
                  <a:ea typeface="Kozuka Gothic Pro EL" panose="020B0200000000000000" pitchFamily="34" charset="-128"/>
                  <a:cs typeface="Arial" panose="020B0604020202020204" pitchFamily="34" charset="0"/>
                </a:rPr>
                <a:t>LRT</a:t>
              </a:r>
              <a:endParaRPr lang="en-US" sz="2000" b="1" dirty="0">
                <a:latin typeface="Arial" panose="020B0604020202020204" pitchFamily="34" charset="0"/>
                <a:ea typeface="Kozuka Gothic Pro EL" panose="020B0200000000000000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45554" y="4719349"/>
              <a:ext cx="13548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 err="1" smtClean="0">
                  <a:latin typeface="Arial" panose="020B0604020202020204" pitchFamily="34" charset="0"/>
                  <a:ea typeface="Kozuka Gothic Pro EL" panose="020B0200000000000000" pitchFamily="34" charset="-128"/>
                  <a:cs typeface="Arial" panose="020B0604020202020204" pitchFamily="34" charset="0"/>
                </a:rPr>
                <a:t>PolyPhen</a:t>
              </a:r>
              <a:endParaRPr lang="en-US" sz="2000" b="1" dirty="0">
                <a:latin typeface="Arial" panose="020B0604020202020204" pitchFamily="34" charset="0"/>
                <a:ea typeface="Kozuka Gothic Pro EL" panose="020B0200000000000000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768941" y="4719349"/>
              <a:ext cx="7409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 smtClean="0">
                  <a:latin typeface="Arial" panose="020B0604020202020204" pitchFamily="34" charset="0"/>
                  <a:ea typeface="Kozuka Gothic Pro EL" panose="020B0200000000000000" pitchFamily="34" charset="-128"/>
                  <a:cs typeface="Arial" panose="020B0604020202020204" pitchFamily="34" charset="0"/>
                </a:rPr>
                <a:t>SIFT</a:t>
              </a:r>
              <a:endParaRPr lang="en-US" sz="2000" b="1" dirty="0">
                <a:latin typeface="Arial" panose="020B0604020202020204" pitchFamily="34" charset="0"/>
                <a:ea typeface="Kozuka Gothic Pro EL" panose="020B0200000000000000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0" y="482642"/>
            <a:ext cx="12192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Kozuka Gothic Pro EL" panose="020B0200000000000000" pitchFamily="34" charset="-128"/>
                <a:ea typeface="Kozuka Gothic Pro EL" panose="020B0200000000000000" pitchFamily="34" charset="-128"/>
              </a:rPr>
              <a:t>Inconsistency between tools</a:t>
            </a:r>
            <a:endParaRPr lang="en-US" sz="3600" dirty="0">
              <a:latin typeface="Kozuka Gothic Pro EL" panose="020B0200000000000000" pitchFamily="34" charset="-128"/>
              <a:ea typeface="Kozuka Gothic Pro EL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516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482642"/>
            <a:ext cx="12192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PolyPhen-2 automated pipeline</a:t>
            </a:r>
            <a:endParaRPr lang="en-US" sz="3600" dirty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977492"/>
            <a:ext cx="87249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83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Arrow Connector 19"/>
          <p:cNvCxnSpPr/>
          <p:nvPr/>
        </p:nvCxnSpPr>
        <p:spPr>
          <a:xfrm>
            <a:off x="5111618" y="3995886"/>
            <a:ext cx="1053655" cy="346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758545" y="1907314"/>
            <a:ext cx="1219200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758545" y="6059121"/>
            <a:ext cx="1219200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540327" y="3666839"/>
            <a:ext cx="1898073" cy="665018"/>
          </a:xfrm>
          <a:prstGeom prst="roundRect">
            <a:avLst/>
          </a:prstGeom>
          <a:gradFill>
            <a:gsLst>
              <a:gs pos="0">
                <a:srgbClr val="787D78"/>
              </a:gs>
              <a:gs pos="50000">
                <a:srgbClr val="333733"/>
              </a:gs>
              <a:gs pos="100000">
                <a:srgbClr val="333733"/>
              </a:gs>
            </a:gsLst>
          </a:gradFill>
          <a:ln w="63500" cmpd="dbl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Gene A</a:t>
            </a:r>
            <a:endParaRPr lang="en-US" b="1" dirty="0">
              <a:solidFill>
                <a:schemeClr val="bg1"/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10" name="Arc 9"/>
          <p:cNvSpPr/>
          <p:nvPr/>
        </p:nvSpPr>
        <p:spPr>
          <a:xfrm flipH="1">
            <a:off x="4190999" y="1893457"/>
            <a:ext cx="3465462" cy="3532909"/>
          </a:xfrm>
          <a:prstGeom prst="arc">
            <a:avLst>
              <a:gd name="adj1" fmla="val 15749265"/>
              <a:gd name="adj2" fmla="val 21561129"/>
            </a:avLst>
          </a:prstGeom>
          <a:ln w="25400">
            <a:head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82014" y="1727197"/>
            <a:ext cx="241765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b="1" dirty="0" err="1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Neofunctionalization</a:t>
            </a:r>
            <a:endParaRPr lang="en-US" b="1" dirty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11" name="Arc 10"/>
          <p:cNvSpPr/>
          <p:nvPr/>
        </p:nvSpPr>
        <p:spPr>
          <a:xfrm flipH="1" flipV="1">
            <a:off x="4190999" y="2738584"/>
            <a:ext cx="3465462" cy="3325090"/>
          </a:xfrm>
          <a:prstGeom prst="arc">
            <a:avLst>
              <a:gd name="adj1" fmla="val 15749265"/>
              <a:gd name="adj2" fmla="val 21561129"/>
            </a:avLst>
          </a:prstGeom>
          <a:ln w="25400">
            <a:head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78615" y="5874456"/>
            <a:ext cx="243047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b="1" dirty="0" err="1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Nonfunctionalization</a:t>
            </a:r>
            <a:endParaRPr lang="en-US" b="1" dirty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7758545" y="3999347"/>
            <a:ext cx="1219200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800256" y="3814681"/>
            <a:ext cx="238879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b="1" dirty="0" err="1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Subfunctionalization</a:t>
            </a:r>
            <a:endParaRPr lang="en-US" b="1" dirty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02590" y="3235159"/>
            <a:ext cx="142859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b="1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Duplication</a:t>
            </a:r>
            <a:endParaRPr lang="en-US" b="1" dirty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539464" y="3999347"/>
            <a:ext cx="605515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69189" y="721444"/>
            <a:ext cx="4346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Gene Duplication</a:t>
            </a:r>
            <a:endParaRPr lang="en-US" sz="4000" b="1" dirty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308529" y="3666839"/>
            <a:ext cx="1898073" cy="665018"/>
          </a:xfrm>
          <a:prstGeom prst="roundRect">
            <a:avLst/>
          </a:prstGeom>
          <a:gradFill>
            <a:gsLst>
              <a:gs pos="0">
                <a:srgbClr val="787D78"/>
              </a:gs>
              <a:gs pos="50000">
                <a:srgbClr val="333733"/>
              </a:gs>
              <a:gs pos="100000">
                <a:srgbClr val="333733"/>
              </a:gs>
            </a:gsLst>
          </a:gradFill>
          <a:ln w="63500" cmpd="dbl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Gene A</a:t>
            </a:r>
            <a:endParaRPr lang="en-US" b="1" dirty="0">
              <a:solidFill>
                <a:schemeClr val="bg1"/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9314647" y="1574805"/>
            <a:ext cx="1898073" cy="665018"/>
          </a:xfrm>
          <a:prstGeom prst="roundRect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79000">
                <a:srgbClr val="49191C"/>
              </a:gs>
              <a:gs pos="100000">
                <a:srgbClr val="333733"/>
              </a:gs>
            </a:gsLst>
          </a:gradFill>
          <a:ln w="63500" cmpd="dbl">
            <a:solidFill>
              <a:srgbClr val="580C0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Gene B</a:t>
            </a:r>
            <a:endParaRPr lang="en-US" b="1" dirty="0">
              <a:solidFill>
                <a:schemeClr val="bg1"/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9308942" y="3666839"/>
            <a:ext cx="1898073" cy="665018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7000">
                <a:srgbClr val="333733"/>
              </a:gs>
              <a:gs pos="100000">
                <a:srgbClr val="333733"/>
              </a:gs>
            </a:gsLst>
          </a:gradFill>
          <a:ln w="63500" cmpd="dbl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Gene A’</a:t>
            </a:r>
            <a:endParaRPr lang="en-US" b="1" dirty="0">
              <a:solidFill>
                <a:schemeClr val="bg1"/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9308941" y="5726612"/>
            <a:ext cx="1898073" cy="665018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95000">
                <a:srgbClr val="333733"/>
              </a:gs>
              <a:gs pos="100000">
                <a:srgbClr val="333733"/>
              </a:gs>
            </a:gsLst>
          </a:gradFill>
          <a:ln w="63500" cmpd="dbl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Pseudogene</a:t>
            </a:r>
            <a:endParaRPr lang="en-US" b="1" dirty="0">
              <a:solidFill>
                <a:schemeClr val="bg1"/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5823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  <p:bldP spid="12" grpId="0" animBg="1"/>
      <p:bldP spid="15" grpId="0" animBg="1"/>
      <p:bldP spid="16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59176" y="1128973"/>
            <a:ext cx="8923338" cy="5595808"/>
            <a:chOff x="2154691" y="1027906"/>
            <a:chExt cx="7526338" cy="471975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b="12341"/>
            <a:stretch/>
          </p:blipFill>
          <p:spPr>
            <a:xfrm>
              <a:off x="2154691" y="1424178"/>
              <a:ext cx="7265081" cy="432348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328229" y="1027906"/>
              <a:ext cx="3352800" cy="20491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088402" y="2002449"/>
            <a:ext cx="351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Dickerson and Robertson (2012)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82642"/>
            <a:ext cx="12192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Paralog problem</a:t>
            </a:r>
            <a:endParaRPr lang="en-US" sz="3600" dirty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3027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378" y="415018"/>
            <a:ext cx="8724900" cy="60864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6114" y="1092242"/>
            <a:ext cx="308337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Our </a:t>
            </a:r>
          </a:p>
          <a:p>
            <a:pPr algn="ctr"/>
            <a:r>
              <a:rPr lang="en-US" sz="3600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approach</a:t>
            </a:r>
            <a:endParaRPr lang="en-US" sz="3600" dirty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5703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890136"/>
            <a:ext cx="9144000" cy="2387600"/>
          </a:xfrm>
        </p:spPr>
        <p:txBody>
          <a:bodyPr/>
          <a:lstStyle/>
          <a:p>
            <a:r>
              <a:rPr lang="en-US" b="1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NPC1</a:t>
            </a:r>
            <a:endParaRPr lang="en-US" b="1" dirty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3369810"/>
            <a:ext cx="9144000" cy="2508475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A perfect case for our proof-of-concept:</a:t>
            </a:r>
          </a:p>
          <a:p>
            <a:endParaRPr lang="en-US" b="1" dirty="0" smtClean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Monogenic disease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Many known disease-causing mutations (for positive control)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Known frequent variants that are likely to be benign</a:t>
            </a:r>
            <a:endParaRPr lang="en-US" dirty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1526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085" y="1000006"/>
            <a:ext cx="7478458" cy="5632258"/>
          </a:xfrm>
        </p:spPr>
      </p:pic>
      <p:sp>
        <p:nvSpPr>
          <p:cNvPr id="14" name="TextBox 13"/>
          <p:cNvSpPr txBox="1"/>
          <p:nvPr/>
        </p:nvSpPr>
        <p:spPr>
          <a:xfrm>
            <a:off x="450146" y="1710363"/>
            <a:ext cx="2967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Domain architecture</a:t>
            </a:r>
            <a:endParaRPr lang="en-US" sz="2400" dirty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7455" y="4685972"/>
            <a:ext cx="2988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Membrane topology</a:t>
            </a:r>
            <a:endParaRPr lang="en-US" sz="2400" dirty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7200" y="292120"/>
            <a:ext cx="1476686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NPC1</a:t>
            </a:r>
            <a:endParaRPr lang="en-US" sz="4000" b="1" dirty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202503" y="314325"/>
            <a:ext cx="586542" cy="434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183571" y="2615565"/>
            <a:ext cx="586542" cy="434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7748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7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0424" y="830750"/>
            <a:ext cx="3653966" cy="644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1300" dirty="0">
                <a:solidFill>
                  <a:srgbClr val="313131"/>
                </a:solidFill>
                <a:latin typeface="Ariaal"/>
                <a:ea typeface="Kozuka Gothic Pr6N EL" panose="020B0200000000000000" pitchFamily="34" charset="-128"/>
              </a:rPr>
              <a:t>?</a:t>
            </a:r>
            <a:endParaRPr lang="en-US" sz="41300" dirty="0">
              <a:solidFill>
                <a:srgbClr val="313131"/>
              </a:solidFill>
              <a:latin typeface="Aria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05802" y="830749"/>
            <a:ext cx="3653966" cy="644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1300" dirty="0">
                <a:solidFill>
                  <a:srgbClr val="313131"/>
                </a:solidFill>
                <a:latin typeface="Ariaal"/>
                <a:ea typeface="Kozuka Gothic Pr6N EL" panose="020B0200000000000000" pitchFamily="34" charset="-128"/>
              </a:rPr>
              <a:t>?</a:t>
            </a:r>
            <a:endParaRPr lang="en-US" sz="41300" dirty="0">
              <a:solidFill>
                <a:srgbClr val="313131"/>
              </a:solidFill>
              <a:latin typeface="Aria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2815" y="830751"/>
            <a:ext cx="3653966" cy="644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1300" dirty="0">
                <a:solidFill>
                  <a:srgbClr val="313131"/>
                </a:solidFill>
                <a:latin typeface="Ariaal"/>
                <a:ea typeface="Kozuka Gothic Pr6N EL" panose="020B0200000000000000" pitchFamily="34" charset="-128"/>
              </a:rPr>
              <a:t>?</a:t>
            </a:r>
            <a:endParaRPr lang="en-US" sz="41300" dirty="0">
              <a:solidFill>
                <a:srgbClr val="313131"/>
              </a:solidFill>
              <a:latin typeface="Aria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374233"/>
            <a:ext cx="12192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dirty="0" smtClean="0">
                <a:solidFill>
                  <a:prstClr val="white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A protein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82815" y="2865044"/>
            <a:ext cx="33763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>
                <a:solidFill>
                  <a:prstClr val="white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What is its function?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269012" y="2865044"/>
            <a:ext cx="365397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>
                <a:solidFill>
                  <a:prstClr val="white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Who are its partners? 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155214" y="2865044"/>
            <a:ext cx="365397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>
                <a:solidFill>
                  <a:prstClr val="white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What is the importance of each amino acid?</a:t>
            </a:r>
          </a:p>
        </p:txBody>
      </p:sp>
    </p:spTree>
    <p:extLst>
      <p:ext uri="{BB962C8B-B14F-4D97-AF65-F5344CB8AC3E}">
        <p14:creationId xmlns:p14="http://schemas.microsoft.com/office/powerpoint/2010/main" val="178997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  <p:bldP spid="2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875" y="4339579"/>
            <a:ext cx="5876342" cy="21104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80" y="1627260"/>
            <a:ext cx="5034638" cy="2038795"/>
          </a:xfrm>
          <a:prstGeom prst="rect">
            <a:avLst/>
          </a:prstGeom>
        </p:spPr>
      </p:pic>
      <p:grpSp>
        <p:nvGrpSpPr>
          <p:cNvPr id="39" name="Group 38"/>
          <p:cNvGrpSpPr>
            <a:grpSpLocks noChangeAspect="1"/>
          </p:cNvGrpSpPr>
          <p:nvPr/>
        </p:nvGrpSpPr>
        <p:grpSpPr>
          <a:xfrm>
            <a:off x="504426" y="3368239"/>
            <a:ext cx="4336257" cy="245270"/>
            <a:chOff x="490855" y="2381250"/>
            <a:chExt cx="2890838" cy="163513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490855" y="2381250"/>
              <a:ext cx="2890838" cy="16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492443" y="2384425"/>
              <a:ext cx="2882900" cy="153988"/>
            </a:xfrm>
            <a:prstGeom prst="rect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492443" y="2384425"/>
              <a:ext cx="46038" cy="153988"/>
            </a:xfrm>
            <a:prstGeom prst="rect">
              <a:avLst/>
            </a:prstGeom>
            <a:solidFill>
              <a:srgbClr val="ED1C24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1673543" y="2384425"/>
              <a:ext cx="1643063" cy="153988"/>
            </a:xfrm>
            <a:prstGeom prst="rect">
              <a:avLst/>
            </a:prstGeom>
            <a:solidFill>
              <a:srgbClr val="D1D3D4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1940243" y="2384425"/>
              <a:ext cx="341313" cy="153988"/>
            </a:xfrm>
            <a:prstGeom prst="rect">
              <a:avLst/>
            </a:prstGeom>
            <a:solidFill>
              <a:srgbClr val="F7941E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1084580" y="2384425"/>
              <a:ext cx="58738" cy="153988"/>
            </a:xfrm>
            <a:prstGeom prst="rect">
              <a:avLst/>
            </a:pr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1270318" y="2384425"/>
              <a:ext cx="58738" cy="153988"/>
            </a:xfrm>
            <a:prstGeom prst="rect">
              <a:avLst/>
            </a:pr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1871980" y="2384425"/>
              <a:ext cx="57150" cy="153988"/>
            </a:xfrm>
            <a:prstGeom prst="rect">
              <a:avLst/>
            </a:pr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1954530" y="2384425"/>
              <a:ext cx="55563" cy="153988"/>
            </a:xfrm>
            <a:prstGeom prst="rect">
              <a:avLst/>
            </a:pr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2025968" y="2384425"/>
              <a:ext cx="55563" cy="153988"/>
            </a:xfrm>
            <a:prstGeom prst="rect">
              <a:avLst/>
            </a:pr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2111693" y="2384425"/>
              <a:ext cx="58738" cy="153988"/>
            </a:xfrm>
            <a:prstGeom prst="rect">
              <a:avLst/>
            </a:pr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2205355" y="2384425"/>
              <a:ext cx="58738" cy="153988"/>
            </a:xfrm>
            <a:prstGeom prst="rect">
              <a:avLst/>
            </a:pr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2343468" y="2384425"/>
              <a:ext cx="57150" cy="153988"/>
            </a:xfrm>
            <a:prstGeom prst="rect">
              <a:avLst/>
            </a:pr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sp>
          <p:nvSpPr>
            <p:cNvPr id="19" name="Rectangle 17"/>
            <p:cNvSpPr>
              <a:spLocks noChangeArrowheads="1"/>
            </p:cNvSpPr>
            <p:nvPr/>
          </p:nvSpPr>
          <p:spPr bwMode="auto">
            <a:xfrm>
              <a:off x="2941955" y="2384425"/>
              <a:ext cx="58738" cy="153988"/>
            </a:xfrm>
            <a:prstGeom prst="rect">
              <a:avLst/>
            </a:pr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sp>
          <p:nvSpPr>
            <p:cNvPr id="20" name="Rectangle 18"/>
            <p:cNvSpPr>
              <a:spLocks noChangeArrowheads="1"/>
            </p:cNvSpPr>
            <p:nvPr/>
          </p:nvSpPr>
          <p:spPr bwMode="auto">
            <a:xfrm>
              <a:off x="3014980" y="2384425"/>
              <a:ext cx="58738" cy="153988"/>
            </a:xfrm>
            <a:prstGeom prst="rect">
              <a:avLst/>
            </a:pr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sp>
          <p:nvSpPr>
            <p:cNvPr id="21" name="Rectangle 19"/>
            <p:cNvSpPr>
              <a:spLocks noChangeArrowheads="1"/>
            </p:cNvSpPr>
            <p:nvPr/>
          </p:nvSpPr>
          <p:spPr bwMode="auto">
            <a:xfrm>
              <a:off x="3162618" y="2384425"/>
              <a:ext cx="57150" cy="153988"/>
            </a:xfrm>
            <a:prstGeom prst="rect">
              <a:avLst/>
            </a:pr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3257868" y="2384425"/>
              <a:ext cx="58738" cy="153988"/>
            </a:xfrm>
            <a:prstGeom prst="rect">
              <a:avLst/>
            </a:pr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3086418" y="2384425"/>
              <a:ext cx="58738" cy="153988"/>
            </a:xfrm>
            <a:prstGeom prst="rect">
              <a:avLst/>
            </a:pr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538480" y="2384425"/>
              <a:ext cx="503238" cy="153988"/>
            </a:xfrm>
            <a:prstGeom prst="rect">
              <a:avLst/>
            </a:prstGeom>
            <a:solidFill>
              <a:srgbClr val="00AEEF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</p:grpSp>
      <p:grpSp>
        <p:nvGrpSpPr>
          <p:cNvPr id="42" name="Group 41"/>
          <p:cNvGrpSpPr>
            <a:grpSpLocks noChangeAspect="1"/>
          </p:cNvGrpSpPr>
          <p:nvPr/>
        </p:nvGrpSpPr>
        <p:grpSpPr>
          <a:xfrm>
            <a:off x="1263332" y="4305484"/>
            <a:ext cx="4741998" cy="230982"/>
            <a:chOff x="970613" y="2998739"/>
            <a:chExt cx="3161332" cy="153988"/>
          </a:xfrm>
        </p:grpSpPr>
        <p:sp>
          <p:nvSpPr>
            <p:cNvPr id="25" name="Rectangle 5"/>
            <p:cNvSpPr>
              <a:spLocks noChangeArrowheads="1"/>
            </p:cNvSpPr>
            <p:nvPr/>
          </p:nvSpPr>
          <p:spPr bwMode="auto">
            <a:xfrm>
              <a:off x="970613" y="2998739"/>
              <a:ext cx="3161332" cy="153988"/>
            </a:xfrm>
            <a:prstGeom prst="rect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sp>
          <p:nvSpPr>
            <p:cNvPr id="26" name="Rectangle 7"/>
            <p:cNvSpPr>
              <a:spLocks noChangeArrowheads="1"/>
            </p:cNvSpPr>
            <p:nvPr/>
          </p:nvSpPr>
          <p:spPr bwMode="auto">
            <a:xfrm>
              <a:off x="1683083" y="2998739"/>
              <a:ext cx="1643063" cy="153988"/>
            </a:xfrm>
            <a:prstGeom prst="rect">
              <a:avLst/>
            </a:prstGeom>
            <a:solidFill>
              <a:srgbClr val="D1D3D4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sp>
          <p:nvSpPr>
            <p:cNvPr id="27" name="Rectangle 8"/>
            <p:cNvSpPr>
              <a:spLocks noChangeArrowheads="1"/>
            </p:cNvSpPr>
            <p:nvPr/>
          </p:nvSpPr>
          <p:spPr bwMode="auto">
            <a:xfrm>
              <a:off x="1949783" y="2998739"/>
              <a:ext cx="341313" cy="153988"/>
            </a:xfrm>
            <a:prstGeom prst="rect">
              <a:avLst/>
            </a:prstGeom>
            <a:solidFill>
              <a:srgbClr val="F7941E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sp>
          <p:nvSpPr>
            <p:cNvPr id="28" name="Rectangle 11"/>
            <p:cNvSpPr>
              <a:spLocks noChangeArrowheads="1"/>
            </p:cNvSpPr>
            <p:nvPr/>
          </p:nvSpPr>
          <p:spPr bwMode="auto">
            <a:xfrm>
              <a:off x="1881520" y="2998739"/>
              <a:ext cx="57150" cy="153988"/>
            </a:xfrm>
            <a:prstGeom prst="rect">
              <a:avLst/>
            </a:pr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sp>
          <p:nvSpPr>
            <p:cNvPr id="29" name="Rectangle 12"/>
            <p:cNvSpPr>
              <a:spLocks noChangeArrowheads="1"/>
            </p:cNvSpPr>
            <p:nvPr/>
          </p:nvSpPr>
          <p:spPr bwMode="auto">
            <a:xfrm>
              <a:off x="1964070" y="2998739"/>
              <a:ext cx="55563" cy="153988"/>
            </a:xfrm>
            <a:prstGeom prst="rect">
              <a:avLst/>
            </a:pr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sp>
          <p:nvSpPr>
            <p:cNvPr id="30" name="Rectangle 13"/>
            <p:cNvSpPr>
              <a:spLocks noChangeArrowheads="1"/>
            </p:cNvSpPr>
            <p:nvPr/>
          </p:nvSpPr>
          <p:spPr bwMode="auto">
            <a:xfrm>
              <a:off x="2035508" y="2998739"/>
              <a:ext cx="55563" cy="153988"/>
            </a:xfrm>
            <a:prstGeom prst="rect">
              <a:avLst/>
            </a:pr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sp>
          <p:nvSpPr>
            <p:cNvPr id="31" name="Rectangle 14"/>
            <p:cNvSpPr>
              <a:spLocks noChangeArrowheads="1"/>
            </p:cNvSpPr>
            <p:nvPr/>
          </p:nvSpPr>
          <p:spPr bwMode="auto">
            <a:xfrm>
              <a:off x="2121233" y="2998739"/>
              <a:ext cx="58738" cy="153988"/>
            </a:xfrm>
            <a:prstGeom prst="rect">
              <a:avLst/>
            </a:pr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sp>
          <p:nvSpPr>
            <p:cNvPr id="32" name="Rectangle 15"/>
            <p:cNvSpPr>
              <a:spLocks noChangeArrowheads="1"/>
            </p:cNvSpPr>
            <p:nvPr/>
          </p:nvSpPr>
          <p:spPr bwMode="auto">
            <a:xfrm>
              <a:off x="2214895" y="2998739"/>
              <a:ext cx="58738" cy="153988"/>
            </a:xfrm>
            <a:prstGeom prst="rect">
              <a:avLst/>
            </a:pr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sp>
          <p:nvSpPr>
            <p:cNvPr id="33" name="Rectangle 16"/>
            <p:cNvSpPr>
              <a:spLocks noChangeArrowheads="1"/>
            </p:cNvSpPr>
            <p:nvPr/>
          </p:nvSpPr>
          <p:spPr bwMode="auto">
            <a:xfrm>
              <a:off x="2495883" y="2998739"/>
              <a:ext cx="57150" cy="153988"/>
            </a:xfrm>
            <a:prstGeom prst="rect">
              <a:avLst/>
            </a:pr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sp>
          <p:nvSpPr>
            <p:cNvPr id="34" name="Rectangle 17"/>
            <p:cNvSpPr>
              <a:spLocks noChangeArrowheads="1"/>
            </p:cNvSpPr>
            <p:nvPr/>
          </p:nvSpPr>
          <p:spPr bwMode="auto">
            <a:xfrm>
              <a:off x="2951495" y="2998739"/>
              <a:ext cx="58738" cy="153988"/>
            </a:xfrm>
            <a:prstGeom prst="rect">
              <a:avLst/>
            </a:pr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sp>
          <p:nvSpPr>
            <p:cNvPr id="35" name="Rectangle 18"/>
            <p:cNvSpPr>
              <a:spLocks noChangeArrowheads="1"/>
            </p:cNvSpPr>
            <p:nvPr/>
          </p:nvSpPr>
          <p:spPr bwMode="auto">
            <a:xfrm>
              <a:off x="3024520" y="2998739"/>
              <a:ext cx="58738" cy="153988"/>
            </a:xfrm>
            <a:prstGeom prst="rect">
              <a:avLst/>
            </a:pr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sp>
          <p:nvSpPr>
            <p:cNvPr id="36" name="Rectangle 19"/>
            <p:cNvSpPr>
              <a:spLocks noChangeArrowheads="1"/>
            </p:cNvSpPr>
            <p:nvPr/>
          </p:nvSpPr>
          <p:spPr bwMode="auto">
            <a:xfrm>
              <a:off x="3172158" y="2998739"/>
              <a:ext cx="57150" cy="153988"/>
            </a:xfrm>
            <a:prstGeom prst="rect">
              <a:avLst/>
            </a:pr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sp>
          <p:nvSpPr>
            <p:cNvPr id="37" name="Rectangle 20"/>
            <p:cNvSpPr>
              <a:spLocks noChangeArrowheads="1"/>
            </p:cNvSpPr>
            <p:nvPr/>
          </p:nvSpPr>
          <p:spPr bwMode="auto">
            <a:xfrm>
              <a:off x="3267408" y="2998739"/>
              <a:ext cx="58738" cy="153988"/>
            </a:xfrm>
            <a:prstGeom prst="rect">
              <a:avLst/>
            </a:pr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sp>
          <p:nvSpPr>
            <p:cNvPr id="38" name="Rectangle 21"/>
            <p:cNvSpPr>
              <a:spLocks noChangeArrowheads="1"/>
            </p:cNvSpPr>
            <p:nvPr/>
          </p:nvSpPr>
          <p:spPr bwMode="auto">
            <a:xfrm>
              <a:off x="3095958" y="2998739"/>
              <a:ext cx="58738" cy="153988"/>
            </a:xfrm>
            <a:prstGeom prst="rect">
              <a:avLst/>
            </a:pr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sp>
          <p:nvSpPr>
            <p:cNvPr id="41" name="Rectangle 16"/>
            <p:cNvSpPr>
              <a:spLocks noChangeArrowheads="1"/>
            </p:cNvSpPr>
            <p:nvPr/>
          </p:nvSpPr>
          <p:spPr bwMode="auto">
            <a:xfrm>
              <a:off x="2585418" y="2998739"/>
              <a:ext cx="57150" cy="153988"/>
            </a:xfrm>
            <a:prstGeom prst="rect">
              <a:avLst/>
            </a:pr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2732087" y="1906618"/>
            <a:ext cx="14766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NPC1</a:t>
            </a:r>
            <a:endParaRPr lang="en-US" sz="4000" b="1" dirty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82581" y="5436563"/>
            <a:ext cx="13756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PTC1</a:t>
            </a:r>
            <a:endParaRPr lang="en-US" sz="4000" b="1" dirty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278458" y="2621770"/>
            <a:ext cx="2518174" cy="2745879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408622" y="1031120"/>
            <a:ext cx="2935527" cy="5810459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700780" y="2738637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similarity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173845" y="1193142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similarity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70327" y="472911"/>
            <a:ext cx="66475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NPC1 </a:t>
            </a:r>
            <a:r>
              <a:rPr lang="en-US" sz="3600" dirty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is similar to patch </a:t>
            </a:r>
            <a:r>
              <a:rPr lang="en-US" sz="3600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proteins</a:t>
            </a:r>
            <a:endParaRPr lang="en-US" sz="3600" dirty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2838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66" y="1362542"/>
            <a:ext cx="4390932" cy="5102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515" y="1362542"/>
            <a:ext cx="4972919" cy="49729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82642"/>
            <a:ext cx="12192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Patch proteins form distinct clusters</a:t>
            </a:r>
            <a:endParaRPr lang="en-US" sz="3600" dirty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126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762" y="22098"/>
            <a:ext cx="6856476" cy="6813804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10101214" y="4832154"/>
            <a:ext cx="169683" cy="395926"/>
          </a:xfrm>
          <a:prstGeom prst="roundRect">
            <a:avLst/>
          </a:prstGeom>
          <a:solidFill>
            <a:srgbClr val="31FF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0101214" y="5478479"/>
            <a:ext cx="169683" cy="395926"/>
          </a:xfrm>
          <a:prstGeom prst="roundRect">
            <a:avLst/>
          </a:prstGeom>
          <a:solidFill>
            <a:srgbClr val="EA1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0101213" y="6124804"/>
            <a:ext cx="169683" cy="39592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449302" y="4832154"/>
            <a:ext cx="79714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smtClean="0"/>
              <a:t>1 copy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449302" y="5505073"/>
            <a:ext cx="95218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smtClean="0"/>
              <a:t>2 copies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449302" y="6124804"/>
            <a:ext cx="106760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smtClean="0"/>
              <a:t>&gt;2 copies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37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501654" y="58291"/>
            <a:ext cx="5098060" cy="6663184"/>
            <a:chOff x="2235847" y="428625"/>
            <a:chExt cx="5098060" cy="666318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47900" y="428625"/>
              <a:ext cx="5086007" cy="39655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35847" y="4385147"/>
              <a:ext cx="5092301" cy="2706662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6919506" y="1830904"/>
            <a:ext cx="1103187" cy="261610"/>
          </a:xfrm>
          <a:prstGeom prst="rect">
            <a:avLst/>
          </a:prstGeom>
          <a:solidFill>
            <a:srgbClr val="FBF7F7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 smtClean="0"/>
              <a:t>Gnathostomata</a:t>
            </a: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51152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514" y="0"/>
            <a:ext cx="2239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5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gmkfreelogos.com/logos/J/img/Jekyll__and__Hyde_Musical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30" b="25429"/>
          <a:stretch/>
        </p:blipFill>
        <p:spPr bwMode="auto">
          <a:xfrm>
            <a:off x="656096" y="2301498"/>
            <a:ext cx="4076700" cy="192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6651570" y="2146515"/>
            <a:ext cx="3918060" cy="1754326"/>
            <a:chOff x="6194370" y="604434"/>
            <a:chExt cx="3918060" cy="1754326"/>
          </a:xfrm>
        </p:grpSpPr>
        <p:pic>
          <p:nvPicPr>
            <p:cNvPr id="3" name="Picture 2" descr="http://www.womanaroundtown.com/wp-content/uploads/2012/12/bigstock-dirty-xmas-background-11050730-520x367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75" t="48805" r="56831" b="19716"/>
            <a:stretch/>
          </p:blipFill>
          <p:spPr bwMode="auto">
            <a:xfrm>
              <a:off x="7093824" y="1472338"/>
              <a:ext cx="3018605" cy="886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6194370" y="604434"/>
              <a:ext cx="3918060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 smtClean="0">
                  <a:latin typeface="Bradley Hand ITC" panose="03070402050302030203" pitchFamily="66" charset="0"/>
                </a:rPr>
                <a:t>NPC1 &amp;</a:t>
              </a:r>
            </a:p>
            <a:p>
              <a:r>
                <a:rPr lang="en-US" sz="5400" b="1" dirty="0" smtClean="0">
                  <a:latin typeface="Brush Script Std" panose="03060802040607070404" pitchFamily="66" charset="0"/>
                </a:rPr>
                <a:t>   NPC1L1</a:t>
              </a:r>
              <a:endParaRPr lang="en-US" sz="5400" b="1" dirty="0">
                <a:latin typeface="Brush Script Std" panose="030608020406070704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758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84972" y="1246553"/>
            <a:ext cx="4514267" cy="1864458"/>
            <a:chOff x="984972" y="1246553"/>
            <a:chExt cx="4514267" cy="1864458"/>
          </a:xfrm>
        </p:grpSpPr>
        <p:pic>
          <p:nvPicPr>
            <p:cNvPr id="1026" name="Picture 2" descr="http://wlab.ethz.ch/protter/create?up=O15118&amp;tm=auto&amp;mc=lightsalmon&amp;lc=blue&amp;tml=numcount&amp;numbers&amp;legend&amp;n:signal%20peptide,fc:red,bc:red=UP.SIGNAL&amp;n:disulfide%20bonds,s:box,fc:greenyellow,bc:greenyellow=UP.DISULFID&amp;n:variants,s:diamond,fc:orange,bc:orange=UP.VARIANT&amp;n:PTMs,s:box,fc:forestgreen,bc:forestgreen=UP.CARBOHYD,UP.MOD_RES&amp;format=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972" y="1246553"/>
              <a:ext cx="4514267" cy="1864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5065486" y="1246553"/>
              <a:ext cx="433753" cy="3645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493143" y="1246553"/>
            <a:ext cx="4514267" cy="1864458"/>
            <a:chOff x="984972" y="1246553"/>
            <a:chExt cx="4514267" cy="1864458"/>
          </a:xfrm>
        </p:grpSpPr>
        <p:pic>
          <p:nvPicPr>
            <p:cNvPr id="12" name="Picture 2" descr="http://wlab.ethz.ch/protter/create?up=O15118&amp;tm=auto&amp;mc=lightsalmon&amp;lc=blue&amp;tml=numcount&amp;numbers&amp;legend&amp;n:signal%20peptide,fc:red,bc:red=UP.SIGNAL&amp;n:disulfide%20bonds,s:box,fc:greenyellow,bc:greenyellow=UP.DISULFID&amp;n:variants,s:diamond,fc:orange,bc:orange=UP.VARIANT&amp;n:PTMs,s:box,fc:forestgreen,bc:forestgreen=UP.CARBOHYD,UP.MOD_RES&amp;format=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972" y="1246553"/>
              <a:ext cx="4514267" cy="1864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5065486" y="1246553"/>
              <a:ext cx="433753" cy="3645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2210911" y="385019"/>
            <a:ext cx="14189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atin typeface="Bradley Hand ITC" panose="03070402050302030203" pitchFamily="66" charset="0"/>
              </a:rPr>
              <a:t>NPC1</a:t>
            </a:r>
            <a:endParaRPr lang="en-US" sz="4000" dirty="0"/>
          </a:p>
        </p:txBody>
      </p:sp>
      <p:sp>
        <p:nvSpPr>
          <p:cNvPr id="14" name="Rectangle 13"/>
          <p:cNvSpPr/>
          <p:nvPr/>
        </p:nvSpPr>
        <p:spPr>
          <a:xfrm>
            <a:off x="7652346" y="512464"/>
            <a:ext cx="19447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Brush Script Std" panose="03060802040607070404" pitchFamily="66" charset="0"/>
              </a:rPr>
              <a:t>NPC1L1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33714" y="3846285"/>
            <a:ext cx="40591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Inactivating mutations cause</a:t>
            </a:r>
          </a:p>
          <a:p>
            <a:endParaRPr lang="en-US" sz="2400" dirty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Niemann</a:t>
            </a:r>
            <a:r>
              <a:rPr lang="en-US" sz="2400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-Pick Disease</a:t>
            </a:r>
            <a:endParaRPr lang="en-US" sz="2400" dirty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11257" y="3846285"/>
            <a:ext cx="4216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Inactivating mutations cause</a:t>
            </a:r>
          </a:p>
          <a:p>
            <a:endParaRPr lang="en-US" sz="2400" dirty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Reduced </a:t>
            </a:r>
            <a:r>
              <a:rPr lang="en-US" sz="2400" dirty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risk in coronary heart </a:t>
            </a:r>
            <a:r>
              <a:rPr lang="en-US" sz="2400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disease (human)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Protection against colon cancer (mice)</a:t>
            </a:r>
            <a:endParaRPr lang="en-US" sz="2400" dirty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9319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26154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Looking behind the facade</a:t>
            </a:r>
            <a:endParaRPr lang="en-US" dirty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958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59" y="148070"/>
            <a:ext cx="4924425" cy="65436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10"/>
          <a:stretch/>
        </p:blipFill>
        <p:spPr>
          <a:xfrm>
            <a:off x="7108074" y="1503557"/>
            <a:ext cx="4252653" cy="416521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181850" y="2990850"/>
            <a:ext cx="361950" cy="1428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00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0" r="33397"/>
          <a:stretch/>
        </p:blipFill>
        <p:spPr>
          <a:xfrm>
            <a:off x="4303643" y="3553695"/>
            <a:ext cx="3203027" cy="3042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617" y="124695"/>
            <a:ext cx="10758488" cy="3429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12364" y="4570565"/>
            <a:ext cx="258417" cy="1428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17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7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38199" y="639727"/>
            <a:ext cx="101068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Outline</a:t>
            </a:r>
          </a:p>
        </p:txBody>
      </p:sp>
      <p:sp>
        <p:nvSpPr>
          <p:cNvPr id="10" name="Rectangle 9"/>
          <p:cNvSpPr/>
          <p:nvPr/>
        </p:nvSpPr>
        <p:spPr>
          <a:xfrm>
            <a:off x="838199" y="1831217"/>
            <a:ext cx="970972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787D78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Introduction</a:t>
            </a:r>
          </a:p>
          <a:p>
            <a:endParaRPr lang="en-US" sz="2400" dirty="0">
              <a:solidFill>
                <a:schemeClr val="bg1"/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Part I: What is the function?</a:t>
            </a:r>
          </a:p>
          <a:p>
            <a:endParaRPr lang="en-US" sz="2400" dirty="0">
              <a:solidFill>
                <a:schemeClr val="bg1"/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Part II: Who are the partners?</a:t>
            </a:r>
          </a:p>
          <a:p>
            <a:endParaRPr lang="en-US" sz="2400" dirty="0">
              <a:solidFill>
                <a:schemeClr val="bg1"/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Part III: What is the importance of each amino acid?</a:t>
            </a:r>
          </a:p>
          <a:p>
            <a:endParaRPr lang="en-US" sz="2400" dirty="0">
              <a:solidFill>
                <a:schemeClr val="bg1"/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Conclusion</a:t>
            </a:r>
            <a:endParaRPr lang="en-US" sz="2400" dirty="0">
              <a:solidFill>
                <a:schemeClr val="bg1"/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6300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2" y="1284923"/>
            <a:ext cx="8343037" cy="404907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17"/>
          <a:stretch/>
        </p:blipFill>
        <p:spPr>
          <a:xfrm>
            <a:off x="8883405" y="1796857"/>
            <a:ext cx="3031504" cy="302521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024729" y="2595087"/>
            <a:ext cx="218661" cy="1428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45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387090"/>
            <a:ext cx="12192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NPC1 </a:t>
            </a:r>
            <a:r>
              <a:rPr lang="en-US" sz="2800" dirty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phylogenetic tree (</a:t>
            </a:r>
            <a:r>
              <a:rPr lang="en-US" sz="2800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ML)</a:t>
            </a:r>
            <a:endParaRPr lang="en-US" sz="2800" dirty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63"/>
          <a:stretch/>
        </p:blipFill>
        <p:spPr>
          <a:xfrm>
            <a:off x="2137088" y="1291770"/>
            <a:ext cx="8121437" cy="5247543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967405" y="2154910"/>
            <a:ext cx="54244" cy="5424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21649" y="2028143"/>
            <a:ext cx="3172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Proteins used in PolyPhen-2 algorithm</a:t>
            </a:r>
            <a:endParaRPr lang="en-US" sz="1400" dirty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9090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60" y="0"/>
            <a:ext cx="223908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16500" y="1186934"/>
            <a:ext cx="5194300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3 Sets with different weights</a:t>
            </a:r>
          </a:p>
          <a:p>
            <a:pPr algn="ctr"/>
            <a:endParaRPr lang="en-US" sz="2400" dirty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  <a:p>
            <a:pPr algn="ctr"/>
            <a:r>
              <a:rPr lang="en-US" sz="2400" b="1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Set 1: </a:t>
            </a:r>
            <a:r>
              <a:rPr lang="en-US" sz="2400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NPC1 </a:t>
            </a:r>
            <a:r>
              <a:rPr lang="en-US" sz="2400" dirty="0" err="1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orthologs</a:t>
            </a:r>
            <a:r>
              <a:rPr lang="en-US" sz="2400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 after the recent major duplication</a:t>
            </a:r>
          </a:p>
          <a:p>
            <a:pPr algn="ctr"/>
            <a:endParaRPr lang="en-US" sz="2400" dirty="0" smtClean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  <a:p>
            <a:pPr algn="ctr"/>
            <a:r>
              <a:rPr lang="en-US" sz="2400" b="1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Set 2: </a:t>
            </a:r>
            <a:r>
              <a:rPr lang="en-US" sz="2400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NPC1 </a:t>
            </a:r>
            <a:r>
              <a:rPr lang="en-US" sz="2400" dirty="0" err="1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orthologs</a:t>
            </a:r>
            <a:r>
              <a:rPr lang="en-US" sz="2400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 that are predicted to have the conserved function</a:t>
            </a:r>
          </a:p>
          <a:p>
            <a:pPr algn="ctr"/>
            <a:endParaRPr lang="en-US" sz="2400" dirty="0" smtClean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  <a:p>
            <a:pPr algn="ctr"/>
            <a:r>
              <a:rPr lang="en-US" sz="2400" b="1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Set 3: </a:t>
            </a:r>
            <a:r>
              <a:rPr lang="en-US" sz="2400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All NPC1 homologs</a:t>
            </a:r>
            <a:endParaRPr lang="en-US" sz="2400" dirty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7129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847"/>
          <a:stretch/>
        </p:blipFill>
        <p:spPr>
          <a:xfrm>
            <a:off x="597712" y="500061"/>
            <a:ext cx="4812487" cy="54735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79"/>
          <a:stretch/>
        </p:blipFill>
        <p:spPr>
          <a:xfrm>
            <a:off x="6667500" y="182560"/>
            <a:ext cx="4578302" cy="597672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8878" y="2654188"/>
            <a:ext cx="3342011" cy="6635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28878" y="4661048"/>
            <a:ext cx="3342011" cy="6635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327972" y="1565809"/>
            <a:ext cx="5122259" cy="350385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2537" t="24916" r="-1" b="16282"/>
          <a:stretch/>
        </p:blipFill>
        <p:spPr>
          <a:xfrm>
            <a:off x="6722112" y="1944069"/>
            <a:ext cx="3180127" cy="2783661"/>
          </a:xfrm>
          <a:prstGeom prst="rect">
            <a:avLst/>
          </a:prstGeom>
        </p:spPr>
      </p:pic>
      <p:grpSp>
        <p:nvGrpSpPr>
          <p:cNvPr id="141" name="Group 140"/>
          <p:cNvGrpSpPr/>
          <p:nvPr/>
        </p:nvGrpSpPr>
        <p:grpSpPr>
          <a:xfrm>
            <a:off x="9858981" y="1892625"/>
            <a:ext cx="86516" cy="2958215"/>
            <a:chOff x="9858981" y="1892625"/>
            <a:chExt cx="86516" cy="2958215"/>
          </a:xfrm>
        </p:grpSpPr>
        <p:sp>
          <p:nvSpPr>
            <p:cNvPr id="9" name="TextBox 8"/>
            <p:cNvSpPr txBox="1"/>
            <p:nvPr/>
          </p:nvSpPr>
          <p:spPr>
            <a:xfrm>
              <a:off x="9858981" y="189262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858981" y="197737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858981" y="206212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858981" y="214687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858981" y="223162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858981" y="231637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858981" y="240112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858981" y="248587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858981" y="257062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858981" y="265537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858981" y="274012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858981" y="282487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858981" y="290962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858981" y="299437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858981" y="307912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858981" y="316387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858981" y="324862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858981" y="333337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858981" y="341812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858981" y="350287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58981" y="358762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858981" y="367237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858981" y="375712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858981" y="384187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858981" y="392662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858981" y="401137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858981" y="409612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858981" y="418087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858981" y="426562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858981" y="435037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858981" y="443512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858981" y="451987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858981" y="4604619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10178068" y="1892625"/>
            <a:ext cx="86516" cy="2958215"/>
            <a:chOff x="10178068" y="1892625"/>
            <a:chExt cx="86516" cy="2958215"/>
          </a:xfrm>
        </p:grpSpPr>
        <p:sp>
          <p:nvSpPr>
            <p:cNvPr id="42" name="TextBox 41"/>
            <p:cNvSpPr txBox="1"/>
            <p:nvPr/>
          </p:nvSpPr>
          <p:spPr>
            <a:xfrm>
              <a:off x="10178068" y="189262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178068" y="197737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178068" y="206212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178068" y="214687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0178068" y="223162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0178068" y="231637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0178068" y="240112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0178068" y="248587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178068" y="257062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0178068" y="265537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0178068" y="274012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0178068" y="282487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0178068" y="290962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</a:t>
              </a:r>
              <a:endPara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0178068" y="2998091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0178068" y="3082841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</a:t>
              </a:r>
              <a:endPara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178068" y="3167591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</a:t>
              </a:r>
              <a:endPara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0178068" y="3252341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</a:t>
              </a:r>
              <a:endPara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178068" y="3337091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</a:t>
              </a:r>
              <a:endPara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0178068" y="3421841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</a:t>
              </a:r>
              <a:endPara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178068" y="350287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</a:t>
              </a:r>
              <a:endPara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0178068" y="358762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</a:t>
              </a:r>
              <a:endPara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178068" y="367237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0178068" y="375712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0178068" y="384187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178068" y="392662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0178068" y="401137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0178068" y="409612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0178068" y="418087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0178068" y="426562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0178068" y="435037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178068" y="443512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0178068" y="451987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178068" y="4604619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10497155" y="1884602"/>
            <a:ext cx="86516" cy="2958215"/>
            <a:chOff x="10497155" y="1884602"/>
            <a:chExt cx="86516" cy="2958215"/>
          </a:xfrm>
        </p:grpSpPr>
        <p:sp>
          <p:nvSpPr>
            <p:cNvPr id="75" name="TextBox 74"/>
            <p:cNvSpPr txBox="1"/>
            <p:nvPr/>
          </p:nvSpPr>
          <p:spPr>
            <a:xfrm>
              <a:off x="10497155" y="1884602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0497155" y="1969352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0497155" y="2054102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497155" y="2138852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0497155" y="2223602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0497155" y="2308352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</a:t>
              </a:r>
              <a:endPara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497155" y="2393102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0497155" y="2477852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0497155" y="2562602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0497155" y="2647352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0497155" y="2732102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0497155" y="2816852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0497155" y="2901602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0497155" y="2986352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0497155" y="3071102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0497155" y="3155852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0497155" y="3240602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</a:t>
              </a:r>
              <a:endPara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0497155" y="3325352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0497155" y="3410102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0497155" y="3494852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0497155" y="3579602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0497155" y="3664352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0497155" y="3749102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0497155" y="3833852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497155" y="3918602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0497155" y="4003352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0497155" y="4088102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0497155" y="4172852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497155" y="4257602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0497155" y="4342352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10497155" y="4427102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0497155" y="4511852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0497155" y="4596596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10817031" y="1892625"/>
            <a:ext cx="86516" cy="2958215"/>
            <a:chOff x="10817031" y="1892625"/>
            <a:chExt cx="86516" cy="2958215"/>
          </a:xfrm>
        </p:grpSpPr>
        <p:sp>
          <p:nvSpPr>
            <p:cNvPr id="108" name="TextBox 107"/>
            <p:cNvSpPr txBox="1"/>
            <p:nvPr/>
          </p:nvSpPr>
          <p:spPr>
            <a:xfrm>
              <a:off x="10817031" y="189262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0817031" y="197737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10817031" y="206212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10817031" y="214687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10817031" y="223162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0817031" y="231637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</a:t>
              </a:r>
              <a:endPara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10817031" y="240112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10817031" y="248587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0817031" y="257062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10817031" y="265537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10817031" y="274012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10817031" y="282487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10817031" y="290962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</a:t>
              </a:r>
              <a:endPara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10817031" y="2998091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0817031" y="3082841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</a:t>
              </a:r>
              <a:endPara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0817031" y="3167591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</a:t>
              </a:r>
              <a:endPara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10817031" y="3252341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</a:t>
              </a:r>
              <a:endPara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0817031" y="3337091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</a:t>
              </a:r>
              <a:endPara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10817031" y="3421841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</a:t>
              </a:r>
              <a:endPara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0817031" y="350287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</a:t>
              </a:r>
              <a:endPara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0817031" y="358762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</a:t>
              </a:r>
              <a:endPara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10817031" y="367237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10817031" y="375712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10817031" y="384187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10817031" y="392662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10817031" y="401137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10817031" y="409612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10817031" y="418087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10817031" y="426562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10817031" y="435037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10817031" y="443512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10817031" y="4519875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0817031" y="4604619"/>
              <a:ext cx="86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endParaRPr lang="en-US" sz="1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59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1739900"/>
            <a:ext cx="10948106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50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918" y="802386"/>
            <a:ext cx="6646164" cy="525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06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484" y="310092"/>
            <a:ext cx="7844543" cy="604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3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Kozuka Gothic Pro EL" panose="020B0200000000000000" pitchFamily="34" charset="-128"/>
                <a:ea typeface="Kozuka Gothic Pro EL" panose="020B0200000000000000" pitchFamily="34" charset="-128"/>
              </a:rPr>
              <a:t>Conclusion</a:t>
            </a:r>
            <a:endParaRPr lang="en-US" dirty="0">
              <a:latin typeface="Kozuka Gothic Pro EL" panose="020B0200000000000000" pitchFamily="34" charset="-128"/>
              <a:ea typeface="Kozuka Gothic Pro EL" panose="020B0200000000000000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35275"/>
          </a:xfrm>
        </p:spPr>
        <p:txBody>
          <a:bodyPr/>
          <a:lstStyle/>
          <a:p>
            <a:r>
              <a:rPr lang="en-US" dirty="0" smtClean="0">
                <a:latin typeface="Kozuka Gothic Pro EL" panose="020B0200000000000000" pitchFamily="34" charset="-128"/>
                <a:ea typeface="Kozuka Gothic Pro EL" panose="020B0200000000000000" pitchFamily="34" charset="-128"/>
              </a:rPr>
              <a:t>Remote homologs that are not functionally identical with the queried protein should be excluded.</a:t>
            </a:r>
          </a:p>
          <a:p>
            <a:r>
              <a:rPr lang="en-US" dirty="0">
                <a:latin typeface="Kozuka Gothic Pro EL" panose="020B0200000000000000" pitchFamily="34" charset="-128"/>
                <a:ea typeface="Kozuka Gothic Pro EL" panose="020B0200000000000000" pitchFamily="34" charset="-128"/>
              </a:rPr>
              <a:t>Paralogs should not be included in the analysis</a:t>
            </a:r>
            <a:r>
              <a:rPr lang="en-US" dirty="0" smtClean="0">
                <a:latin typeface="Kozuka Gothic Pro EL" panose="020B0200000000000000" pitchFamily="34" charset="-128"/>
                <a:ea typeface="Kozuka Gothic Pro EL" panose="020B0200000000000000" pitchFamily="34" charset="-128"/>
              </a:rPr>
              <a:t>.</a:t>
            </a:r>
          </a:p>
          <a:p>
            <a:r>
              <a:rPr lang="en-US" dirty="0" smtClean="0">
                <a:latin typeface="Kozuka Gothic Pro EL" panose="020B0200000000000000" pitchFamily="34" charset="-128"/>
                <a:ea typeface="Kozuka Gothic Pro EL" panose="020B0200000000000000" pitchFamily="34" charset="-128"/>
              </a:rPr>
              <a:t>Using different sets in the algorithm is helpful.</a:t>
            </a:r>
          </a:p>
          <a:p>
            <a:r>
              <a:rPr lang="en-US" dirty="0" smtClean="0">
                <a:latin typeface="Kozuka Gothic Pro EL" panose="020B0200000000000000" pitchFamily="34" charset="-128"/>
                <a:ea typeface="Kozuka Gothic Pro EL" panose="020B0200000000000000" pitchFamily="34" charset="-128"/>
              </a:rPr>
              <a:t>Phylogenetic analysis is a must.</a:t>
            </a:r>
            <a:endParaRPr lang="en-US" dirty="0">
              <a:latin typeface="Kozuka Gothic Pro EL" panose="020B0200000000000000" pitchFamily="34" charset="-128"/>
              <a:ea typeface="Kozuka Gothic Pro EL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384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74233"/>
            <a:ext cx="12192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dirty="0" smtClean="0">
                <a:solidFill>
                  <a:schemeClr val="bg2">
                    <a:lumMod val="2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A protein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4217" y="2037735"/>
            <a:ext cx="388438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>
                <a:solidFill>
                  <a:schemeClr val="bg2">
                    <a:lumMod val="2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What is its function?</a:t>
            </a:r>
          </a:p>
          <a:p>
            <a:pPr algn="ctr"/>
            <a:endParaRPr lang="en-US" sz="4800" dirty="0">
              <a:solidFill>
                <a:schemeClr val="bg2">
                  <a:lumMod val="25000"/>
                </a:scheme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  <a:p>
            <a:pPr algn="ctr"/>
            <a:endParaRPr lang="en-US" sz="4800" dirty="0" smtClean="0">
              <a:solidFill>
                <a:schemeClr val="bg2">
                  <a:lumMod val="25000"/>
                </a:scheme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040412" y="2037735"/>
            <a:ext cx="41129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>
                <a:solidFill>
                  <a:schemeClr val="bg2">
                    <a:lumMod val="2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Who are its partners?</a:t>
            </a:r>
          </a:p>
          <a:p>
            <a:pPr algn="ctr"/>
            <a:endParaRPr lang="en-US" sz="4800" dirty="0">
              <a:solidFill>
                <a:schemeClr val="bg2">
                  <a:lumMod val="25000"/>
                </a:scheme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  <a:p>
            <a:pPr algn="ctr"/>
            <a:endParaRPr lang="en-US" sz="4800" dirty="0" smtClean="0">
              <a:solidFill>
                <a:schemeClr val="bg2">
                  <a:lumMod val="25000"/>
                </a:scheme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153400" y="2037735"/>
            <a:ext cx="365578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>
                <a:solidFill>
                  <a:schemeClr val="bg2">
                    <a:lumMod val="2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What is the importance of each amino acid?</a:t>
            </a:r>
          </a:p>
          <a:p>
            <a:pPr algn="ctr"/>
            <a:endParaRPr lang="en-US" sz="4800" dirty="0">
              <a:solidFill>
                <a:schemeClr val="bg2">
                  <a:lumMod val="25000"/>
                </a:scheme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69524" y="5407888"/>
            <a:ext cx="20537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err="1" smtClean="0">
                <a:solidFill>
                  <a:schemeClr val="bg2">
                    <a:lumMod val="2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CDvist</a:t>
            </a:r>
            <a:r>
              <a:rPr lang="en-US" sz="4800" dirty="0" smtClean="0">
                <a:solidFill>
                  <a:schemeClr val="bg2">
                    <a:lumMod val="2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 </a:t>
            </a:r>
            <a:endParaRPr lang="en-US" sz="4800" dirty="0">
              <a:solidFill>
                <a:schemeClr val="bg2">
                  <a:lumMod val="25000"/>
                </a:scheme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22306" y="5407887"/>
            <a:ext cx="33473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smtClean="0">
                <a:solidFill>
                  <a:schemeClr val="bg2">
                    <a:lumMod val="2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AQUERIUM </a:t>
            </a:r>
            <a:endParaRPr lang="en-US" sz="4800" dirty="0">
              <a:solidFill>
                <a:schemeClr val="bg2">
                  <a:lumMod val="25000"/>
                </a:scheme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051005" y="5407886"/>
            <a:ext cx="186057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smtClean="0">
                <a:solidFill>
                  <a:schemeClr val="bg2">
                    <a:lumMod val="2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SAVER</a:t>
            </a:r>
            <a:endParaRPr lang="en-US" sz="4800" dirty="0">
              <a:solidFill>
                <a:schemeClr val="bg2">
                  <a:lumMod val="25000"/>
                </a:scheme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6734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Acknowledgments</a:t>
            </a:r>
            <a:endParaRPr lang="en-US" dirty="0"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pic>
        <p:nvPicPr>
          <p:cNvPr id="3074" name="Picture 2" descr="https://upload.wikimedia.org/wikipedia/commons/thumb/c/ce/Oak_Ridge_National_Laboratory_logo.svg/2000px-Oak_Ridge_National_Laboratory_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34" y="5182262"/>
            <a:ext cx="2415272" cy="124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utk.edu/images/interface/sha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276" y="5222195"/>
            <a:ext cx="1205140" cy="120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gst.tennessee.edu/images/GST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386" y="4751596"/>
            <a:ext cx="2391562" cy="210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www.urmc.rochester.edu/labs/biteau-lab/images/nigm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3918" y="5539014"/>
            <a:ext cx="2809875" cy="57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micro.utk.edu/faculty/images/joulin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1810197" cy="239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lh3.googleusercontent.com/-AHEnBA6QQqg/AAAAAAAAAAI/AAAAAAAAAr4/lDKm2cjGRdY/photo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7" r="16576"/>
          <a:stretch/>
        </p:blipFill>
        <p:spPr bwMode="auto">
          <a:xfrm>
            <a:off x="3801276" y="1690688"/>
            <a:ext cx="1735810" cy="242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s://www.gtcbio.com/preview/orphandrugs/images/ory_dan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"/>
          <a:stretch/>
        </p:blipFill>
        <p:spPr bwMode="auto">
          <a:xfrm>
            <a:off x="6774156" y="1694309"/>
            <a:ext cx="1739535" cy="241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874320" y="4182758"/>
            <a:ext cx="1689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dobe Heiti Std R" panose="020B0400000000000000" pitchFamily="34" charset="-128"/>
                <a:ea typeface="Adobe Heiti Std R" panose="020B0400000000000000" pitchFamily="34" charset="-128"/>
                <a:cs typeface="Arial" panose="020B0604020202020204" pitchFamily="34" charset="0"/>
              </a:rPr>
              <a:t>Dr. Igor </a:t>
            </a:r>
            <a:r>
              <a:rPr lang="en-US" dirty="0" err="1">
                <a:latin typeface="Adobe Heiti Std R" panose="020B0400000000000000" pitchFamily="34" charset="-128"/>
                <a:ea typeface="Adobe Heiti Std R" panose="020B0400000000000000" pitchFamily="34" charset="-128"/>
                <a:cs typeface="Arial" panose="020B0604020202020204" pitchFamily="34" charset="0"/>
              </a:rPr>
              <a:t>Zhulin</a:t>
            </a:r>
            <a:endParaRPr lang="en-US" dirty="0">
              <a:latin typeface="Adobe Heiti Std R" panose="020B0400000000000000" pitchFamily="34" charset="-128"/>
              <a:ea typeface="Adobe Heiti Std R" panose="020B04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499566" y="4182758"/>
            <a:ext cx="2339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dobe Heiti Std R" panose="020B0400000000000000" pitchFamily="34" charset="-128"/>
                <a:ea typeface="Adobe Heiti Std R" panose="020B0400000000000000" pitchFamily="34" charset="-128"/>
                <a:cs typeface="Arial" panose="020B0604020202020204" pitchFamily="34" charset="0"/>
              </a:rPr>
              <a:t>Dr. </a:t>
            </a:r>
            <a:r>
              <a:rPr 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" panose="020B0604020202020204" pitchFamily="34" charset="0"/>
              </a:rPr>
              <a:t>Alexander Reznik</a:t>
            </a:r>
            <a:endParaRPr lang="en-US" dirty="0">
              <a:latin typeface="Adobe Heiti Std R" panose="020B0400000000000000" pitchFamily="34" charset="-128"/>
              <a:ea typeface="Adobe Heiti Std R" panose="020B04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827001" y="4182758"/>
            <a:ext cx="1633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dobe Heiti Std R" panose="020B0400000000000000" pitchFamily="34" charset="-128"/>
                <a:ea typeface="Adobe Heiti Std R" panose="020B0400000000000000" pitchFamily="34" charset="-128"/>
                <a:cs typeface="Arial" panose="020B0604020202020204" pitchFamily="34" charset="0"/>
              </a:rPr>
              <a:t>Dr. </a:t>
            </a:r>
            <a:r>
              <a:rPr 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" panose="020B0604020202020204" pitchFamily="34" charset="0"/>
              </a:rPr>
              <a:t>Daniel </a:t>
            </a:r>
            <a:r>
              <a:rPr lang="en-US" dirty="0" err="1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" panose="020B0604020202020204" pitchFamily="34" charset="0"/>
              </a:rPr>
              <a:t>Ory</a:t>
            </a:r>
            <a:endParaRPr lang="en-US" dirty="0">
              <a:latin typeface="Adobe Heiti Std R" panose="020B0400000000000000" pitchFamily="34" charset="-128"/>
              <a:ea typeface="Adobe Heiti Std R" panose="020B0400000000000000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27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24000" y="1122363"/>
            <a:ext cx="9144000" cy="1087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 smtClean="0">
                <a:solidFill>
                  <a:schemeClr val="bg2">
                    <a:lumMod val="2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PART  I </a:t>
            </a:r>
            <a:endParaRPr lang="en-US" sz="6000" dirty="0">
              <a:solidFill>
                <a:schemeClr val="bg2">
                  <a:lumMod val="25000"/>
                </a:scheme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85750" y="2533650"/>
            <a:ext cx="11658600" cy="373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Adebali, O.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, Ortega, D. R., &amp;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Zhulin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, I. B. (2015) </a:t>
            </a:r>
          </a:p>
          <a:p>
            <a:pPr marL="0" indent="0" algn="ctr">
              <a:buNone/>
            </a:pPr>
            <a:endParaRPr lang="en-US" dirty="0" smtClean="0">
              <a:solidFill>
                <a:schemeClr val="bg2">
                  <a:lumMod val="25000"/>
                </a:scheme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  <a:p>
            <a:pPr marL="0" indent="0" algn="ctr">
              <a:buNone/>
            </a:pPr>
            <a:r>
              <a:rPr lang="en-US" sz="3600" b="1" dirty="0" err="1" smtClean="0">
                <a:solidFill>
                  <a:schemeClr val="bg2">
                    <a:lumMod val="2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CDvist</a:t>
            </a:r>
            <a:r>
              <a:rPr lang="en-US" sz="3600" b="1" dirty="0" smtClean="0">
                <a:solidFill>
                  <a:schemeClr val="bg2">
                    <a:lumMod val="2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: a webserver for identification and visualization of conserved domains in protein sequences</a:t>
            </a:r>
          </a:p>
          <a:p>
            <a:pPr marL="0" indent="0" algn="ctr">
              <a:buNone/>
            </a:pPr>
            <a:endParaRPr lang="en-US" i="1" dirty="0" smtClean="0">
              <a:solidFill>
                <a:schemeClr val="bg2">
                  <a:lumMod val="25000"/>
                </a:scheme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  <a:p>
            <a:pPr marL="0" indent="0" algn="ctr">
              <a:buNone/>
            </a:pPr>
            <a:r>
              <a:rPr lang="en-US" i="1" dirty="0" smtClean="0">
                <a:solidFill>
                  <a:schemeClr val="bg2">
                    <a:lumMod val="2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Bioinformatics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, </a:t>
            </a:r>
            <a:r>
              <a:rPr lang="en-US" i="1" dirty="0" smtClean="0">
                <a:solidFill>
                  <a:schemeClr val="bg2">
                    <a:lumMod val="2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31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(9), 1475-1477.</a:t>
            </a:r>
          </a:p>
        </p:txBody>
      </p:sp>
    </p:spTree>
    <p:extLst>
      <p:ext uri="{BB962C8B-B14F-4D97-AF65-F5344CB8AC3E}">
        <p14:creationId xmlns:p14="http://schemas.microsoft.com/office/powerpoint/2010/main" val="217471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4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572259" y="1576702"/>
          <a:ext cx="8644945" cy="35337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7950"/>
                <a:gridCol w="929129"/>
                <a:gridCol w="949328"/>
                <a:gridCol w="939228"/>
                <a:gridCol w="863485"/>
                <a:gridCol w="747344"/>
                <a:gridCol w="484763"/>
                <a:gridCol w="893783"/>
                <a:gridCol w="525160"/>
                <a:gridCol w="469615"/>
                <a:gridCol w="525160"/>
              </a:tblGrid>
              <a:tr h="30728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Damaging (166)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Benign (21)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Sensitivity (TPR)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vert="vert27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Specificity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vert="vert27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False Discovery Rate (FDR)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vert="vert27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Accuracy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vert="vert27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F1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vert="vert27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MCC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vert="vert270" anchor="ctr"/>
                </a:tc>
              </a:tr>
              <a:tr h="10754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True positive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False negative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True negative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False positive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07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SAVER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157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14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0.95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0.67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0.91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0.95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0.59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/>
                </a:tc>
              </a:tr>
              <a:tr h="307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PP2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139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27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15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0.84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0.71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0.82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0.89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0.42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/>
                </a:tc>
              </a:tr>
              <a:tr h="307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PROVEAN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141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25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15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0.85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0.71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0.83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0.90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0.43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/>
                </a:tc>
              </a:tr>
              <a:tr h="307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SIFT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135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31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18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0.81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0.86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0.82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0.89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0.48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/>
                </a:tc>
              </a:tr>
              <a:tr h="307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PP2adj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159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12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0.96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0.57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0.91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0.95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0.55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07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PROVEANadj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153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13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12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0.92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0.57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0.06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0.88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0.93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0.46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07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SIFTadj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150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16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10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0.90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0.52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0.06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0.86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0.92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0.38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4" marR="15364" marT="1536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198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5972"/>
            <a:ext cx="12108236" cy="532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70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7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74233"/>
            <a:ext cx="12192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dirty="0" smtClean="0">
                <a:solidFill>
                  <a:prstClr val="white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Future aims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2358" y="2430383"/>
            <a:ext cx="1184728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prstClr val="white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Phylogenetic profiling on the phylogenetic tree of life.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prstClr val="white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Building a database on co-occurrence profiles of domains.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prstClr val="white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Fully automated algorithm for predicting missense mutation effect based on functional </a:t>
            </a:r>
            <a:r>
              <a:rPr lang="en-US" sz="3600" dirty="0" err="1" smtClean="0">
                <a:solidFill>
                  <a:prstClr val="white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orthologs</a:t>
            </a:r>
            <a:r>
              <a:rPr lang="en-US" sz="3600" dirty="0" smtClean="0">
                <a:solidFill>
                  <a:prstClr val="white"/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01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Protein domain</a:t>
            </a:r>
            <a:endParaRPr lang="en-US" dirty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Minimal functional unit of a protein that can evolve and fold independently.</a:t>
            </a:r>
          </a:p>
          <a:p>
            <a:r>
              <a:rPr lang="en-US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Proteins are composed of one or more domains.</a:t>
            </a:r>
          </a:p>
          <a:p>
            <a:r>
              <a:rPr lang="en-US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Evolutionary events:</a:t>
            </a:r>
          </a:p>
          <a:p>
            <a:pPr lvl="1"/>
            <a:r>
              <a:rPr lang="en-US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Fusion</a:t>
            </a:r>
          </a:p>
          <a:p>
            <a:pPr lvl="1"/>
            <a:r>
              <a:rPr lang="en-US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Disassociation</a:t>
            </a:r>
          </a:p>
          <a:p>
            <a:pPr lvl="1"/>
            <a:r>
              <a:rPr lang="en-US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Shuffling</a:t>
            </a:r>
          </a:p>
          <a:p>
            <a:pPr lvl="1"/>
            <a:r>
              <a:rPr lang="en-US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Duplication</a:t>
            </a:r>
          </a:p>
          <a:p>
            <a:pPr lvl="1"/>
            <a:r>
              <a:rPr lang="en-US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Deletion</a:t>
            </a:r>
            <a:endParaRPr lang="en-US" dirty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pic>
        <p:nvPicPr>
          <p:cNvPr id="1026" name="Picture 2" descr="http://upload.wikimedia.org/wikipedia/commons/thumb/7/7a/Pyruvate_kinase_protein_domains.png/800px-Pyruvate_kinase_protein_domain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555" y="2777559"/>
            <a:ext cx="2121095" cy="311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51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Approaches in sequence based domain prediction</a:t>
            </a:r>
            <a:endParaRPr lang="en-US" dirty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767713" cy="435133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Pairwise sequence comparison.</a:t>
            </a:r>
          </a:p>
          <a:p>
            <a:r>
              <a:rPr lang="en-US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Model based prediction</a:t>
            </a:r>
          </a:p>
          <a:p>
            <a:pPr lvl="1"/>
            <a:r>
              <a:rPr lang="en-US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Hidden Markov Models (HMMs) </a:t>
            </a:r>
            <a:r>
              <a:rPr lang="en-US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  <a:sym typeface="Wingdings" panose="05000000000000000000" pitchFamily="2" charset="2"/>
              </a:rPr>
              <a:t> HMMER</a:t>
            </a:r>
            <a:endParaRPr lang="en-US" dirty="0" smtClean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  <a:p>
            <a:pPr lvl="1"/>
            <a:r>
              <a:rPr lang="en-US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Position Specific Score Matrices (PSSMs) </a:t>
            </a:r>
            <a:r>
              <a:rPr lang="en-US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  <a:sym typeface="Wingdings" panose="05000000000000000000" pitchFamily="2" charset="2"/>
              </a:rPr>
              <a:t> RPSBLAST</a:t>
            </a:r>
            <a:endParaRPr lang="en-US" dirty="0" smtClean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  <a:p>
            <a:r>
              <a:rPr lang="en-US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Model – Model comparison</a:t>
            </a:r>
          </a:p>
          <a:p>
            <a:pPr lvl="1"/>
            <a:r>
              <a:rPr lang="en-US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HMM – HMM search </a:t>
            </a:r>
            <a:r>
              <a:rPr lang="en-US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latin typeface="Kozuka Gothic Pr6N EL" panose="020B0200000000000000" pitchFamily="34" charset="-128"/>
                <a:ea typeface="Kozuka Gothic Pr6N EL" panose="020B0200000000000000" pitchFamily="34" charset="-128"/>
                <a:sym typeface="Wingdings" panose="05000000000000000000" pitchFamily="2" charset="2"/>
              </a:rPr>
              <a:t>HHsearch</a:t>
            </a:r>
            <a:endParaRPr lang="en-US" dirty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194" y="2765570"/>
            <a:ext cx="6351444" cy="354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2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Domain Coverage</a:t>
            </a:r>
            <a:endParaRPr lang="en-US" dirty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pic>
        <p:nvPicPr>
          <p:cNvPr id="3074" name="Picture 2" descr="http://www.biomedcentral.com/content/figures/1471-2164-13-634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265" y="2138940"/>
            <a:ext cx="5715000" cy="359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42265" y="5993452"/>
            <a:ext cx="2180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dirty="0">
                <a:solidFill>
                  <a:srgbClr val="474848"/>
                </a:solidFill>
                <a:latin typeface="Kozuka Gothic Pro EL" panose="020B0200000000000000" pitchFamily="34" charset="-128"/>
                <a:ea typeface="Kozuka Gothic Pro EL" panose="020B0200000000000000" pitchFamily="34" charset="-128"/>
              </a:rPr>
              <a:t>Rekapalli </a:t>
            </a:r>
            <a:r>
              <a:rPr lang="da-DK" i="1" dirty="0">
                <a:solidFill>
                  <a:srgbClr val="474848"/>
                </a:solidFill>
                <a:latin typeface="Kozuka Gothic Pro EL" panose="020B0200000000000000" pitchFamily="34" charset="-128"/>
                <a:ea typeface="Kozuka Gothic Pro EL" panose="020B0200000000000000" pitchFamily="34" charset="-128"/>
              </a:rPr>
              <a:t>et al</a:t>
            </a:r>
            <a:r>
              <a:rPr lang="da-DK" i="1" dirty="0" smtClean="0">
                <a:solidFill>
                  <a:srgbClr val="474848"/>
                </a:solidFill>
                <a:latin typeface="Kozuka Gothic Pro EL" panose="020B0200000000000000" pitchFamily="34" charset="-128"/>
                <a:ea typeface="Kozuka Gothic Pro EL" panose="020B0200000000000000" pitchFamily="34" charset="-128"/>
              </a:rPr>
              <a:t>.</a:t>
            </a:r>
            <a:r>
              <a:rPr lang="da-DK" dirty="0">
                <a:solidFill>
                  <a:srgbClr val="474848"/>
                </a:solidFill>
                <a:latin typeface="Kozuka Gothic Pro EL" panose="020B0200000000000000" pitchFamily="34" charset="-128"/>
                <a:ea typeface="Kozuka Gothic Pro EL" panose="020B0200000000000000" pitchFamily="34" charset="-128"/>
              </a:rPr>
              <a:t> 2012 </a:t>
            </a:r>
            <a:endParaRPr lang="en-US" dirty="0">
              <a:latin typeface="Kozuka Gothic Pro EL" panose="020B0200000000000000" pitchFamily="34" charset="-128"/>
              <a:ea typeface="Kozuka Gothic Pro EL" panose="020B0200000000000000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11002" y="2314977"/>
            <a:ext cx="40096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Kozuka Gothic Pro EL" panose="020B0200000000000000" pitchFamily="34" charset="-128"/>
                <a:ea typeface="Kozuka Gothic Pro EL" panose="020B0200000000000000" pitchFamily="34" charset="-128"/>
              </a:rPr>
              <a:t>Error in sequence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Kozuka Gothic Pro EL" panose="020B0200000000000000" pitchFamily="34" charset="-128"/>
                <a:ea typeface="Kozuka Gothic Pro EL" panose="020B0200000000000000" pitchFamily="34" charset="-128"/>
              </a:rPr>
              <a:t>Non globular sequences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Kozuka Gothic Pro EL" panose="020B0200000000000000" pitchFamily="34" charset="-128"/>
                <a:ea typeface="Kozuka Gothic Pro EL" panose="020B0200000000000000" pitchFamily="34" charset="-128"/>
              </a:rPr>
              <a:t>The domain is novel.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Kozuka Gothic Pro EL" panose="020B0200000000000000" pitchFamily="34" charset="-128"/>
                <a:ea typeface="Kozuka Gothic Pro EL" panose="020B0200000000000000" pitchFamily="34" charset="-128"/>
              </a:rPr>
              <a:t>We cannot detect the domain.</a:t>
            </a:r>
            <a:endParaRPr lang="en-US" sz="2400" dirty="0">
              <a:latin typeface="Kozuka Gothic Pro EL" panose="020B0200000000000000" pitchFamily="34" charset="-128"/>
              <a:ea typeface="Kozuka Gothic Pro EL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3937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4c267a49f9ffb102391ccefdc9323c5b698e4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1362</TotalTime>
  <Words>1595</Words>
  <Application>Microsoft Office PowerPoint</Application>
  <PresentationFormat>Widescreen</PresentationFormat>
  <Paragraphs>546</Paragraphs>
  <Slides>63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6" baseType="lpstr">
      <vt:lpstr>Adobe Heiti Std R</vt:lpstr>
      <vt:lpstr>Kozuka Gothic Pr6N EL</vt:lpstr>
      <vt:lpstr>Kozuka Gothic Pro EL</vt:lpstr>
      <vt:lpstr>Ariaal</vt:lpstr>
      <vt:lpstr>Arial</vt:lpstr>
      <vt:lpstr>Bradley Hand ITC</vt:lpstr>
      <vt:lpstr>Brush Script Std</vt:lpstr>
      <vt:lpstr>Calibri</vt:lpstr>
      <vt:lpstr>Calibri Light</vt:lpstr>
      <vt:lpstr>Courier New</vt:lpstr>
      <vt:lpstr>MerriweatherRegular</vt:lpstr>
      <vt:lpstr>Wingdings</vt:lpstr>
      <vt:lpstr>Office Theme</vt:lpstr>
      <vt:lpstr>Applications of Evolutionary Protein Bioinformatics in Basic and Biomedical Research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Protein domain</vt:lpstr>
      <vt:lpstr>Approaches in sequence based domain prediction</vt:lpstr>
      <vt:lpstr>Domain Coverage</vt:lpstr>
      <vt:lpstr>HMM-HMM search</vt:lpstr>
      <vt:lpstr>The problems</vt:lpstr>
      <vt:lpstr>PowerPoint Presentation</vt:lpstr>
      <vt:lpstr>The problems -2</vt:lpstr>
      <vt:lpstr>CDvist</vt:lpstr>
      <vt:lpstr>PowerPoint Presentation</vt:lpstr>
      <vt:lpstr>Conclusions</vt:lpstr>
      <vt:lpstr>PowerPoint Presentation</vt:lpstr>
      <vt:lpstr>Phylogenetic profiling</vt:lpstr>
      <vt:lpstr>Problems</vt:lpstr>
      <vt:lpstr>PowerPoint Presentation</vt:lpstr>
      <vt:lpstr>What is Aquerium?</vt:lpstr>
      <vt:lpstr>Domain Querying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PowerPoint Presentation</vt:lpstr>
      <vt:lpstr>Genetic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NPC1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Looking behind the facade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Acknowledgments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Applications of Bioinformatics and Comparative Genomics in Basic Research and Human Health Studies</dc:title>
  <dc:creator>Ogun Adebali</dc:creator>
  <cp:lastModifiedBy>Ogun Adebali</cp:lastModifiedBy>
  <cp:revision>105</cp:revision>
  <dcterms:created xsi:type="dcterms:W3CDTF">2015-04-30T06:19:48Z</dcterms:created>
  <dcterms:modified xsi:type="dcterms:W3CDTF">2016-03-23T21:03:55Z</dcterms:modified>
</cp:coreProperties>
</file>